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662" r:id="rId5"/>
  </p:sldMasterIdLst>
  <p:notesMasterIdLst>
    <p:notesMasterId r:id="rId10"/>
  </p:notesMasterIdLst>
  <p:handoutMasterIdLst>
    <p:handoutMasterId r:id="rId11"/>
  </p:handoutMasterIdLst>
  <p:sldIdLst>
    <p:sldId id="269" r:id="rId6"/>
    <p:sldId id="2147483484" r:id="rId7"/>
    <p:sldId id="271" r:id="rId8"/>
    <p:sldId id="272" r:id="rId9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64C9C"/>
    <a:srgbClr val="F3F5F4"/>
    <a:srgbClr val="99E5E8"/>
    <a:srgbClr val="439FE2"/>
    <a:srgbClr val="EFF5FF"/>
    <a:srgbClr val="FFF4CA"/>
    <a:srgbClr val="F9D957"/>
    <a:srgbClr val="3F53A4"/>
    <a:srgbClr val="EFF2F6"/>
    <a:srgbClr val="27177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980" autoAdjust="0"/>
    <p:restoredTop sz="94660"/>
  </p:normalViewPr>
  <p:slideViewPr>
    <p:cSldViewPr snapToGrid="0">
      <p:cViewPr varScale="1">
        <p:scale>
          <a:sx n="59" d="100"/>
          <a:sy n="59" d="100"/>
        </p:scale>
        <p:origin x="888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presProps" Target="pres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handoutMaster" Target="handoutMasters/handoutMaster1.xml"/><Relationship Id="rId5" Type="http://schemas.openxmlformats.org/officeDocument/2006/relationships/slideMaster" Target="slideMasters/slideMaster2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>
            <a:extLst>
              <a:ext uri="{FF2B5EF4-FFF2-40B4-BE49-F238E27FC236}">
                <a16:creationId xmlns:a16="http://schemas.microsoft.com/office/drawing/2014/main" id="{6736C1B1-E309-C974-0275-FF2983EBB8D0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1EAA25D9-E762-D0EE-89B3-24899A91FBFD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C732BD6-121A-4E08-9476-837E40A60CA0}" type="datetimeFigureOut">
              <a:rPr lang="fr-FR" smtClean="0"/>
              <a:t>27/05/2026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141E8328-A3DD-1666-66ED-06ED2B2DF7B9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BB44C81A-ABAA-E7BD-4314-6A22E497642F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5986A19-84A0-41D1-BF36-566F5A9D703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3697304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A4A8E81-51C4-4AE6-BB55-8F525EB760DE}" type="datetimeFigureOut">
              <a:rPr lang="fr-FR" smtClean="0"/>
              <a:t>27/05/2026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2F9A2AA-037E-421D-92F5-E2DA0DFEFCF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895037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F9A2AA-037E-421D-92F5-E2DA0DFEFCF8}" type="slidenum">
              <a:rPr lang="fr-FR" smtClean="0"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070138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ro Produ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494E5B3B-823E-0F43-3873-37576833DDE6}"/>
              </a:ext>
            </a:extLst>
          </p:cNvPr>
          <p:cNvSpPr/>
          <p:nvPr userDrawn="1"/>
        </p:nvSpPr>
        <p:spPr>
          <a:xfrm>
            <a:off x="0" y="0"/>
            <a:ext cx="12192000" cy="5082139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bg1"/>
              </a:solidFill>
            </a:endParaRP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C2B13694-12EB-E22B-5671-9096C0C3505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27115" y="1395028"/>
            <a:ext cx="7604831" cy="1325563"/>
          </a:xfrm>
        </p:spPr>
        <p:txBody>
          <a:bodyPr/>
          <a:lstStyle>
            <a:lvl1pPr>
              <a:defRPr cap="small" baseline="0">
                <a:solidFill>
                  <a:schemeClr val="bg1"/>
                </a:solidFill>
              </a:defRPr>
            </a:lvl1pPr>
          </a:lstStyle>
          <a:p>
            <a:r>
              <a:rPr lang="fr-FR"/>
              <a:t>Titre de la proposition</a:t>
            </a: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EDFB174A-3A17-D6A7-5E49-51449DAD6BF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935089" y="5417267"/>
            <a:ext cx="2719361" cy="1034021"/>
          </a:xfrm>
          <a:prstGeom prst="rect">
            <a:avLst/>
          </a:prstGeom>
        </p:spPr>
      </p:pic>
      <p:sp>
        <p:nvSpPr>
          <p:cNvPr id="13" name="Espace réservé du texte 12">
            <a:extLst>
              <a:ext uri="{FF2B5EF4-FFF2-40B4-BE49-F238E27FC236}">
                <a16:creationId xmlns:a16="http://schemas.microsoft.com/office/drawing/2014/main" id="{F4F89ED9-8B3D-F075-6BC3-AD7F655362B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27115" y="2864963"/>
            <a:ext cx="4022157" cy="337335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fr-FR"/>
              <a:t>Date</a:t>
            </a:r>
          </a:p>
        </p:txBody>
      </p:sp>
      <p:sp>
        <p:nvSpPr>
          <p:cNvPr id="14" name="Espace réservé du texte 12">
            <a:extLst>
              <a:ext uri="{FF2B5EF4-FFF2-40B4-BE49-F238E27FC236}">
                <a16:creationId xmlns:a16="http://schemas.microsoft.com/office/drawing/2014/main" id="{667072CC-9243-A182-58F3-A7B09B0B8AC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27115" y="3224044"/>
            <a:ext cx="4022157" cy="337335"/>
          </a:xfrm>
        </p:spPr>
        <p:txBody>
          <a:bodyPr>
            <a:no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fr-FR"/>
              <a:t>Référence</a:t>
            </a:r>
          </a:p>
        </p:txBody>
      </p:sp>
    </p:spTree>
    <p:extLst>
      <p:ext uri="{BB962C8B-B14F-4D97-AF65-F5344CB8AC3E}">
        <p14:creationId xmlns:p14="http://schemas.microsoft.com/office/powerpoint/2010/main" val="2014540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5CE94EF-73AA-CF5C-68E4-E3FCF56E65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EBB9AC57-F2BF-E1BC-D909-1103E27E386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14CC506E-9CEB-36D4-CCC7-B7D566D5AB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EAD571-5FDA-4FBA-B872-309C71C08336}" type="datetimeFigureOut">
              <a:rPr lang="fr-FR" smtClean="0"/>
              <a:t>27/05/2026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97A3BFB0-8D9F-C14F-CB9C-6404D5897D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0288FBF9-0BA8-B37A-BEA0-6438255D05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32CDA-5E6C-4493-AF8F-F0FBE80D945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798659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D3731E1-C98E-1658-4208-B7899B469A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312893DC-054C-8339-00A5-1B662475E69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B4CC2118-C6C0-B422-73AF-0AB367CA75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EAD571-5FDA-4FBA-B872-309C71C08336}" type="datetimeFigureOut">
              <a:rPr lang="fr-FR" smtClean="0"/>
              <a:t>27/05/2026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43C0C22C-218E-D0D2-8AB3-AE17206CD6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7B899907-8AC1-551E-03FE-57259FA072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32CDA-5E6C-4493-AF8F-F0FBE80D945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3914473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2990846-EE2A-C8A3-F155-3A92408407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21F5AC8-0C62-E501-31ED-09FC3BF0C59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2E3F159A-8DDE-E03F-F033-79D922A1550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C27541D9-1066-5643-8958-CDAB20D078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EAD571-5FDA-4FBA-B872-309C71C08336}" type="datetimeFigureOut">
              <a:rPr lang="fr-FR" smtClean="0"/>
              <a:t>27/05/2026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D191338F-D09A-D7DB-E43A-E133CAA845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BA0CD88D-1AC6-9C8F-6CA6-6BDAE49FC7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32CDA-5E6C-4493-AF8F-F0FBE80D945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7323592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A3322D3-AC1B-9BBB-EA39-EC10F79F91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7DFE52F5-B75C-3107-1552-0E970724AAD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16395635-8AEA-9BE2-8EA6-79560378A36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2BA7BB46-11BC-F467-603C-30787C34B36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B5CB774B-2365-AC2E-DF85-9E431140630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7368214B-A823-C781-9A6E-6FA4F10762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EAD571-5FDA-4FBA-B872-309C71C08336}" type="datetimeFigureOut">
              <a:rPr lang="fr-FR" smtClean="0"/>
              <a:t>27/05/2026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706AE024-2625-0D48-5FF2-E7D88EC5A0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E55B5EBE-6C1D-35B9-33FA-266AC3032B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32CDA-5E6C-4493-AF8F-F0FBE80D945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659300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B8A7C54-E96F-C054-4AE2-2B3663D6B0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16FED9DA-04AE-0736-0ED7-B314B761C8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EAD571-5FDA-4FBA-B872-309C71C08336}" type="datetimeFigureOut">
              <a:rPr lang="fr-FR" smtClean="0"/>
              <a:t>27/05/2026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8FCEF8B7-6608-2A7D-4841-17E9285642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0A0D173A-43F4-4372-E2EA-CDB75A89E7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32CDA-5E6C-4493-AF8F-F0FBE80D945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0751183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D76CBD0D-06DD-9627-28E5-2FA67BAF31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EAD571-5FDA-4FBA-B872-309C71C08336}" type="datetimeFigureOut">
              <a:rPr lang="fr-FR" smtClean="0"/>
              <a:t>27/05/2026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DA246C2E-C519-4740-8D2E-0584FCF2D9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5819B624-3472-3B22-C36C-7BA5CD0A10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32CDA-5E6C-4493-AF8F-F0FBE80D945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8501061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3A1C162-7ADF-CC36-D16C-071801F7DB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65F060E8-0B4A-4DAB-FD08-EE93D3B34F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C15CAC6B-61B6-B3D8-ACA2-4AAF4B1758A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D0429725-AB22-0285-4F2B-45821F4FA1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EAD571-5FDA-4FBA-B872-309C71C08336}" type="datetimeFigureOut">
              <a:rPr lang="fr-FR" smtClean="0"/>
              <a:t>27/05/2026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6FAFF171-FC17-2047-733B-825971628C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736B2CF3-FF28-0375-93E3-5BDDC0E76E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32CDA-5E6C-4493-AF8F-F0FBE80D945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2492307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BB9A9DA-0C31-1337-63F7-27810A2BBC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6D212809-EBFC-75CC-01DF-0E659D28795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EC3D3D9F-B491-520E-AD4F-CD5B548BC78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D9E2EC60-2815-D9AC-D384-279745EA23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EAD571-5FDA-4FBA-B872-309C71C08336}" type="datetimeFigureOut">
              <a:rPr lang="fr-FR" smtClean="0"/>
              <a:t>27/05/2026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5775DCC0-1375-AEA7-5346-73E91B36CD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00EF05FF-BE84-ACAE-EC4D-1C5BBC6785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32CDA-5E6C-4493-AF8F-F0FBE80D945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2945612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236844D-2B77-EC34-FAC6-BEBE9241D8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2815DFEC-9335-DDF0-785A-92C72358AEA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502BFA5D-E7F7-2F28-984A-CCA755D3D8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EAD571-5FDA-4FBA-B872-309C71C08336}" type="datetimeFigureOut">
              <a:rPr lang="fr-FR" smtClean="0"/>
              <a:t>27/05/2026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7E03C79C-C92F-C36B-9218-9FB5C9536A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0D5B3D44-3AAA-42FA-E081-7F9FF13277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32CDA-5E6C-4493-AF8F-F0FBE80D945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5626074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9C250C95-B86A-CAAF-2C60-5D8EBDB30CB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372AC696-8F98-B7E4-075E-4EE296CB9E0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8A1862EB-4D76-DE0F-2E27-F8F244273A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EAD571-5FDA-4FBA-B872-309C71C08336}" type="datetimeFigureOut">
              <a:rPr lang="fr-FR" smtClean="0"/>
              <a:t>27/05/2026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C77B9F71-BB99-0059-3ECA-4D953DFA7F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1F2E515E-A53D-22C5-DE3A-9E9B99FC46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32CDA-5E6C-4493-AF8F-F0FBE80D945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090415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bg object 16">
            <a:extLst>
              <a:ext uri="{FF2B5EF4-FFF2-40B4-BE49-F238E27FC236}">
                <a16:creationId xmlns:a16="http://schemas.microsoft.com/office/drawing/2014/main" id="{3F96B285-2ED7-3E0F-0831-1FC4FB0D517E}"/>
              </a:ext>
            </a:extLst>
          </p:cNvPr>
          <p:cNvSpPr/>
          <p:nvPr userDrawn="1"/>
        </p:nvSpPr>
        <p:spPr>
          <a:xfrm>
            <a:off x="1" y="1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0688955" h="7557134">
                <a:moveTo>
                  <a:pt x="10688815" y="0"/>
                </a:moveTo>
                <a:lnTo>
                  <a:pt x="0" y="0"/>
                </a:lnTo>
                <a:lnTo>
                  <a:pt x="0" y="7556817"/>
                </a:lnTo>
                <a:lnTo>
                  <a:pt x="10688815" y="7556817"/>
                </a:lnTo>
                <a:lnTo>
                  <a:pt x="10688815" y="0"/>
                </a:lnTo>
                <a:close/>
              </a:path>
            </a:pathLst>
          </a:custGeom>
          <a:solidFill>
            <a:srgbClr val="F6D468"/>
          </a:solidFill>
        </p:spPr>
        <p:txBody>
          <a:bodyPr wrap="square" lIns="0" tIns="0" rIns="0" bIns="0" rtlCol="0"/>
          <a:lstStyle/>
          <a:p>
            <a:endParaRPr sz="1224"/>
          </a:p>
        </p:txBody>
      </p:sp>
      <p:sp>
        <p:nvSpPr>
          <p:cNvPr id="8" name="bg object 18">
            <a:extLst>
              <a:ext uri="{FF2B5EF4-FFF2-40B4-BE49-F238E27FC236}">
                <a16:creationId xmlns:a16="http://schemas.microsoft.com/office/drawing/2014/main" id="{27AC5C9F-9AEB-AA5A-854B-3ABC967D7810}"/>
              </a:ext>
            </a:extLst>
          </p:cNvPr>
          <p:cNvSpPr/>
          <p:nvPr userDrawn="1"/>
        </p:nvSpPr>
        <p:spPr>
          <a:xfrm>
            <a:off x="576949" y="3899140"/>
            <a:ext cx="3406921" cy="2958859"/>
          </a:xfrm>
          <a:custGeom>
            <a:avLst/>
            <a:gdLst/>
            <a:ahLst/>
            <a:cxnLst/>
            <a:rect l="l" t="t" r="r" b="b"/>
            <a:pathLst>
              <a:path w="2804795" h="3780154">
                <a:moveTo>
                  <a:pt x="2264435" y="0"/>
                </a:moveTo>
                <a:lnTo>
                  <a:pt x="540004" y="0"/>
                </a:lnTo>
                <a:lnTo>
                  <a:pt x="490852" y="2206"/>
                </a:lnTo>
                <a:lnTo>
                  <a:pt x="442938" y="8700"/>
                </a:lnTo>
                <a:lnTo>
                  <a:pt x="396450" y="19289"/>
                </a:lnTo>
                <a:lnTo>
                  <a:pt x="351579" y="33784"/>
                </a:lnTo>
                <a:lnTo>
                  <a:pt x="308517" y="51993"/>
                </a:lnTo>
                <a:lnTo>
                  <a:pt x="267454" y="73726"/>
                </a:lnTo>
                <a:lnTo>
                  <a:pt x="228580" y="98793"/>
                </a:lnTo>
                <a:lnTo>
                  <a:pt x="192087" y="127002"/>
                </a:lnTo>
                <a:lnTo>
                  <a:pt x="158164" y="158164"/>
                </a:lnTo>
                <a:lnTo>
                  <a:pt x="127002" y="192087"/>
                </a:lnTo>
                <a:lnTo>
                  <a:pt x="98793" y="228580"/>
                </a:lnTo>
                <a:lnTo>
                  <a:pt x="73726" y="267454"/>
                </a:lnTo>
                <a:lnTo>
                  <a:pt x="51993" y="308517"/>
                </a:lnTo>
                <a:lnTo>
                  <a:pt x="33784" y="351579"/>
                </a:lnTo>
                <a:lnTo>
                  <a:pt x="19289" y="396450"/>
                </a:lnTo>
                <a:lnTo>
                  <a:pt x="8700" y="442938"/>
                </a:lnTo>
                <a:lnTo>
                  <a:pt x="2206" y="490852"/>
                </a:lnTo>
                <a:lnTo>
                  <a:pt x="0" y="540004"/>
                </a:lnTo>
                <a:lnTo>
                  <a:pt x="0" y="3672001"/>
                </a:lnTo>
                <a:lnTo>
                  <a:pt x="2206" y="3721152"/>
                </a:lnTo>
                <a:lnTo>
                  <a:pt x="8700" y="3769067"/>
                </a:lnTo>
                <a:lnTo>
                  <a:pt x="11190" y="3779999"/>
                </a:lnTo>
                <a:lnTo>
                  <a:pt x="2793236" y="3779999"/>
                </a:lnTo>
                <a:lnTo>
                  <a:pt x="2795726" y="3769067"/>
                </a:lnTo>
                <a:lnTo>
                  <a:pt x="2802219" y="3721152"/>
                </a:lnTo>
                <a:lnTo>
                  <a:pt x="2804426" y="3672001"/>
                </a:lnTo>
                <a:lnTo>
                  <a:pt x="2804426" y="540004"/>
                </a:lnTo>
                <a:lnTo>
                  <a:pt x="2802219" y="490852"/>
                </a:lnTo>
                <a:lnTo>
                  <a:pt x="2795726" y="442938"/>
                </a:lnTo>
                <a:lnTo>
                  <a:pt x="2785138" y="396450"/>
                </a:lnTo>
                <a:lnTo>
                  <a:pt x="2770644" y="351579"/>
                </a:lnTo>
                <a:lnTo>
                  <a:pt x="2752435" y="308517"/>
                </a:lnTo>
                <a:lnTo>
                  <a:pt x="2730703" y="267454"/>
                </a:lnTo>
                <a:lnTo>
                  <a:pt x="2705637" y="228580"/>
                </a:lnTo>
                <a:lnTo>
                  <a:pt x="2677429" y="192087"/>
                </a:lnTo>
                <a:lnTo>
                  <a:pt x="2646268" y="158164"/>
                </a:lnTo>
                <a:lnTo>
                  <a:pt x="2612347" y="127002"/>
                </a:lnTo>
                <a:lnTo>
                  <a:pt x="2575854" y="98793"/>
                </a:lnTo>
                <a:lnTo>
                  <a:pt x="2536981" y="73726"/>
                </a:lnTo>
                <a:lnTo>
                  <a:pt x="2495919" y="51993"/>
                </a:lnTo>
                <a:lnTo>
                  <a:pt x="2452857" y="33784"/>
                </a:lnTo>
                <a:lnTo>
                  <a:pt x="2407988" y="19289"/>
                </a:lnTo>
                <a:lnTo>
                  <a:pt x="2361500" y="8700"/>
                </a:lnTo>
                <a:lnTo>
                  <a:pt x="2313586" y="2206"/>
                </a:lnTo>
                <a:lnTo>
                  <a:pt x="2264435" y="0"/>
                </a:lnTo>
                <a:close/>
              </a:path>
            </a:pathLst>
          </a:custGeom>
          <a:solidFill>
            <a:srgbClr val="4457A6"/>
          </a:solidFill>
        </p:spPr>
        <p:txBody>
          <a:bodyPr wrap="square" lIns="0" tIns="0" rIns="0" bIns="0" rtlCol="0"/>
          <a:lstStyle/>
          <a:p>
            <a:pPr algn="l"/>
            <a:endParaRPr sz="952"/>
          </a:p>
        </p:txBody>
      </p:sp>
      <p:sp>
        <p:nvSpPr>
          <p:cNvPr id="10" name="Espace réservé du texte 6">
            <a:extLst>
              <a:ext uri="{FF2B5EF4-FFF2-40B4-BE49-F238E27FC236}">
                <a16:creationId xmlns:a16="http://schemas.microsoft.com/office/drawing/2014/main" id="{C71B3EC2-3503-BF60-7899-3004FBDDDC6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09095" y="4226208"/>
            <a:ext cx="2942628" cy="1013955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None/>
              <a:defRPr sz="8000" b="1" i="0">
                <a:solidFill>
                  <a:srgbClr val="FAD858"/>
                </a:solidFill>
                <a:latin typeface="Montserrat" pitchFamily="2" charset="77"/>
              </a:defRPr>
            </a:lvl1pPr>
          </a:lstStyle>
          <a:p>
            <a:pPr lvl="0"/>
            <a:r>
              <a:rPr lang="fr-FR"/>
              <a:t>00</a:t>
            </a:r>
          </a:p>
        </p:txBody>
      </p:sp>
      <p:sp>
        <p:nvSpPr>
          <p:cNvPr id="11" name="Espace réservé du texte 12">
            <a:extLst>
              <a:ext uri="{FF2B5EF4-FFF2-40B4-BE49-F238E27FC236}">
                <a16:creationId xmlns:a16="http://schemas.microsoft.com/office/drawing/2014/main" id="{796CB0BE-13E6-85F8-E48B-70D6DF39333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09096" y="5317800"/>
            <a:ext cx="2942627" cy="13323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800" b="1" i="0"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pPr lvl="0"/>
            <a:r>
              <a:rPr lang="fr-FR"/>
              <a:t>Cliquez pour ajouter un titre </a:t>
            </a:r>
          </a:p>
        </p:txBody>
      </p:sp>
    </p:spTree>
    <p:extLst>
      <p:ext uri="{BB962C8B-B14F-4D97-AF65-F5344CB8AC3E}">
        <p14:creationId xmlns:p14="http://schemas.microsoft.com/office/powerpoint/2010/main" val="34139592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2F65F5A8-9BA6-AFE1-E591-A4A4A6DA81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9242" y="833587"/>
            <a:ext cx="11369049" cy="5584466"/>
          </a:xfrm>
        </p:spPr>
        <p:txBody>
          <a:bodyPr>
            <a:normAutofit/>
          </a:bodyPr>
          <a:lstStyle>
            <a:lvl1pPr marL="228600" indent="-228600">
              <a:buClr>
                <a:schemeClr val="tx2"/>
              </a:buClr>
              <a:buFont typeface="Wingdings" panose="05000000000000000000" pitchFamily="2" charset="2"/>
              <a:buChar char="§"/>
              <a:defRPr sz="1400">
                <a:solidFill>
                  <a:schemeClr val="accent3"/>
                </a:solidFill>
              </a:defRPr>
            </a:lvl1pPr>
            <a:lvl2pPr marL="685800" indent="-228600">
              <a:buClr>
                <a:schemeClr val="tx2"/>
              </a:buClr>
              <a:buFont typeface="Wingdings" panose="05000000000000000000" pitchFamily="2" charset="2"/>
              <a:buChar char="ü"/>
              <a:defRPr sz="1400">
                <a:solidFill>
                  <a:schemeClr val="accent3"/>
                </a:solidFill>
              </a:defRPr>
            </a:lvl2pPr>
            <a:lvl3pPr>
              <a:buClr>
                <a:schemeClr val="tx2"/>
              </a:buClr>
              <a:defRPr sz="1400">
                <a:solidFill>
                  <a:schemeClr val="accent3"/>
                </a:solidFill>
              </a:defRPr>
            </a:lvl3pPr>
            <a:lvl4pPr marL="1600200" indent="-228600">
              <a:buClr>
                <a:schemeClr val="tx2"/>
              </a:buClr>
              <a:buFont typeface="Courier New" panose="02070309020205020404" pitchFamily="49" charset="0"/>
              <a:buChar char="o"/>
              <a:defRPr sz="1400">
                <a:solidFill>
                  <a:schemeClr val="accent3"/>
                </a:solidFill>
              </a:defRPr>
            </a:lvl4pPr>
            <a:lvl5pPr marL="2114550" indent="-285750">
              <a:buClr>
                <a:schemeClr val="tx2"/>
              </a:buClr>
              <a:buFont typeface="Wingdings" panose="05000000000000000000" pitchFamily="2" charset="2"/>
              <a:buChar char="Ø"/>
              <a:defRPr sz="1400">
                <a:solidFill>
                  <a:schemeClr val="accent3"/>
                </a:solidFill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F6E8827-0948-A332-85D0-73CEEB822FED}"/>
              </a:ext>
            </a:extLst>
          </p:cNvPr>
          <p:cNvSpPr/>
          <p:nvPr userDrawn="1"/>
        </p:nvSpPr>
        <p:spPr>
          <a:xfrm>
            <a:off x="266175" y="230188"/>
            <a:ext cx="10076897" cy="450849"/>
          </a:xfrm>
          <a:prstGeom prst="rect">
            <a:avLst/>
          </a:prstGeom>
          <a:solidFill>
            <a:srgbClr val="4459A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224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40121DCD-7497-838F-1A84-B0307CE46E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9242" y="296863"/>
            <a:ext cx="9849928" cy="315912"/>
          </a:xfrm>
        </p:spPr>
        <p:txBody>
          <a:bodyPr>
            <a:noAutofit/>
          </a:bodyPr>
          <a:lstStyle>
            <a:lvl1pPr>
              <a:defRPr sz="2400" cap="small" baseline="0">
                <a:solidFill>
                  <a:schemeClr val="bg1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  <p:pic>
        <p:nvPicPr>
          <p:cNvPr id="10" name="Image 9" descr="Une image contenant texte, Police, capture d’écran, Graphique&#10;&#10;Description générée automatiquement">
            <a:extLst>
              <a:ext uri="{FF2B5EF4-FFF2-40B4-BE49-F238E27FC236}">
                <a16:creationId xmlns:a16="http://schemas.microsoft.com/office/drawing/2014/main" id="{F5AA3AB6-4225-111E-8C45-9039D916FDF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61183" y="230187"/>
            <a:ext cx="937109" cy="450849"/>
          </a:xfrm>
          <a:prstGeom prst="rect">
            <a:avLst/>
          </a:prstGeom>
        </p:spPr>
      </p:pic>
      <p:sp>
        <p:nvSpPr>
          <p:cNvPr id="11" name="bg object 16">
            <a:extLst>
              <a:ext uri="{FF2B5EF4-FFF2-40B4-BE49-F238E27FC236}">
                <a16:creationId xmlns:a16="http://schemas.microsoft.com/office/drawing/2014/main" id="{3FB873AE-2C64-5557-11A6-DBDFCE7C7D9B}"/>
              </a:ext>
            </a:extLst>
          </p:cNvPr>
          <p:cNvSpPr/>
          <p:nvPr userDrawn="1"/>
        </p:nvSpPr>
        <p:spPr>
          <a:xfrm>
            <a:off x="0" y="6561137"/>
            <a:ext cx="12192000" cy="296863"/>
          </a:xfrm>
          <a:custGeom>
            <a:avLst/>
            <a:gdLst/>
            <a:ahLst/>
            <a:cxnLst/>
            <a:rect l="l" t="t" r="r" b="b"/>
            <a:pathLst>
              <a:path w="10692130" h="274954">
                <a:moveTo>
                  <a:pt x="0" y="274764"/>
                </a:moveTo>
                <a:lnTo>
                  <a:pt x="10692003" y="274764"/>
                </a:lnTo>
                <a:lnTo>
                  <a:pt x="10692003" y="0"/>
                </a:lnTo>
                <a:lnTo>
                  <a:pt x="0" y="0"/>
                </a:lnTo>
                <a:lnTo>
                  <a:pt x="0" y="274764"/>
                </a:lnTo>
                <a:close/>
              </a:path>
            </a:pathLst>
          </a:custGeom>
          <a:solidFill>
            <a:srgbClr val="4459A3"/>
          </a:solidFill>
        </p:spPr>
        <p:txBody>
          <a:bodyPr wrap="square" lIns="0" tIns="0" rIns="0" bIns="0" rtlCol="0"/>
          <a:lstStyle/>
          <a:p>
            <a:endParaRPr sz="1224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73FDCD83-DEAF-63CD-0BEB-5FF70C2E25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089059" y="6602728"/>
            <a:ext cx="4114800" cy="213681"/>
          </a:xfrm>
        </p:spPr>
        <p:txBody>
          <a:bodyPr/>
          <a:lstStyle>
            <a:lvl1pPr algn="r">
              <a:defRPr sz="1100">
                <a:solidFill>
                  <a:schemeClr val="bg1"/>
                </a:solidFill>
              </a:defRPr>
            </a:lvl1pPr>
          </a:lstStyle>
          <a:p>
            <a:r>
              <a:rPr lang="fr-FR"/>
              <a:t>Harmonie Delivery Suite – 2024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7BA9F15A-B018-7C12-1D2B-E74688EEF9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29737" y="6594475"/>
            <a:ext cx="907211" cy="230187"/>
          </a:xfrm>
        </p:spPr>
        <p:txBody>
          <a:bodyPr/>
          <a:lstStyle>
            <a:lvl1pPr>
              <a:defRPr sz="1100">
                <a:solidFill>
                  <a:schemeClr val="bg1"/>
                </a:solidFill>
              </a:defRPr>
            </a:lvl1pPr>
          </a:lstStyle>
          <a:p>
            <a:fld id="{A3F27BBA-4D83-4328-89D5-33DD4CE0FCA4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182120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AF6E8827-0948-A332-85D0-73CEEB822FED}"/>
              </a:ext>
            </a:extLst>
          </p:cNvPr>
          <p:cNvSpPr/>
          <p:nvPr userDrawn="1"/>
        </p:nvSpPr>
        <p:spPr>
          <a:xfrm>
            <a:off x="266175" y="230188"/>
            <a:ext cx="10076897" cy="450849"/>
          </a:xfrm>
          <a:prstGeom prst="rect">
            <a:avLst/>
          </a:prstGeom>
          <a:solidFill>
            <a:srgbClr val="4459A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224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40121DCD-7497-838F-1A84-B0307CE46E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9242" y="296863"/>
            <a:ext cx="9849928" cy="315912"/>
          </a:xfrm>
        </p:spPr>
        <p:txBody>
          <a:bodyPr>
            <a:noAutofit/>
          </a:bodyPr>
          <a:lstStyle>
            <a:lvl1pPr>
              <a:defRPr sz="2400" cap="small" baseline="0">
                <a:solidFill>
                  <a:schemeClr val="bg1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  <p:pic>
        <p:nvPicPr>
          <p:cNvPr id="10" name="Image 9" descr="Une image contenant texte, Police, capture d’écran, Graphique&#10;&#10;Description générée automatiquement">
            <a:extLst>
              <a:ext uri="{FF2B5EF4-FFF2-40B4-BE49-F238E27FC236}">
                <a16:creationId xmlns:a16="http://schemas.microsoft.com/office/drawing/2014/main" id="{F5AA3AB6-4225-111E-8C45-9039D916FDF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61183" y="230187"/>
            <a:ext cx="937109" cy="450849"/>
          </a:xfrm>
          <a:prstGeom prst="rect">
            <a:avLst/>
          </a:prstGeom>
        </p:spPr>
      </p:pic>
      <p:sp>
        <p:nvSpPr>
          <p:cNvPr id="11" name="bg object 16">
            <a:extLst>
              <a:ext uri="{FF2B5EF4-FFF2-40B4-BE49-F238E27FC236}">
                <a16:creationId xmlns:a16="http://schemas.microsoft.com/office/drawing/2014/main" id="{3FB873AE-2C64-5557-11A6-DBDFCE7C7D9B}"/>
              </a:ext>
            </a:extLst>
          </p:cNvPr>
          <p:cNvSpPr/>
          <p:nvPr userDrawn="1"/>
        </p:nvSpPr>
        <p:spPr>
          <a:xfrm>
            <a:off x="0" y="6561137"/>
            <a:ext cx="12192000" cy="296863"/>
          </a:xfrm>
          <a:custGeom>
            <a:avLst/>
            <a:gdLst/>
            <a:ahLst/>
            <a:cxnLst/>
            <a:rect l="l" t="t" r="r" b="b"/>
            <a:pathLst>
              <a:path w="10692130" h="274954">
                <a:moveTo>
                  <a:pt x="0" y="274764"/>
                </a:moveTo>
                <a:lnTo>
                  <a:pt x="10692003" y="274764"/>
                </a:lnTo>
                <a:lnTo>
                  <a:pt x="10692003" y="0"/>
                </a:lnTo>
                <a:lnTo>
                  <a:pt x="0" y="0"/>
                </a:lnTo>
                <a:lnTo>
                  <a:pt x="0" y="274764"/>
                </a:lnTo>
                <a:close/>
              </a:path>
            </a:pathLst>
          </a:custGeom>
          <a:solidFill>
            <a:srgbClr val="4459A3"/>
          </a:solidFill>
        </p:spPr>
        <p:txBody>
          <a:bodyPr wrap="square" lIns="0" tIns="0" rIns="0" bIns="0" rtlCol="0"/>
          <a:lstStyle/>
          <a:p>
            <a:endParaRPr sz="1224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73FDCD83-DEAF-63CD-0BEB-5FF70C2E25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089059" y="6602728"/>
            <a:ext cx="4114800" cy="213681"/>
          </a:xfrm>
        </p:spPr>
        <p:txBody>
          <a:bodyPr/>
          <a:lstStyle>
            <a:lvl1pPr algn="r">
              <a:defRPr sz="1100">
                <a:solidFill>
                  <a:schemeClr val="bg1"/>
                </a:solidFill>
              </a:defRPr>
            </a:lvl1pPr>
          </a:lstStyle>
          <a:p>
            <a:r>
              <a:rPr lang="fr-FR"/>
              <a:t>Harmonie Delivery Suite – 2024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7BA9F15A-B018-7C12-1D2B-E74688EEF9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29737" y="6594475"/>
            <a:ext cx="907211" cy="230187"/>
          </a:xfrm>
        </p:spPr>
        <p:txBody>
          <a:bodyPr/>
          <a:lstStyle>
            <a:lvl1pPr>
              <a:defRPr sz="1100">
                <a:solidFill>
                  <a:schemeClr val="bg1"/>
                </a:solidFill>
              </a:defRPr>
            </a:lvl1pPr>
          </a:lstStyle>
          <a:p>
            <a:fld id="{A3F27BBA-4D83-4328-89D5-33DD4CE0FCA4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782234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ayo Corpora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Une image contenant tissu, blanc, capture d’écran, motif&#10;&#10;Description générée automatiquement">
            <a:extLst>
              <a:ext uri="{FF2B5EF4-FFF2-40B4-BE49-F238E27FC236}">
                <a16:creationId xmlns:a16="http://schemas.microsoft.com/office/drawing/2014/main" id="{570F0173-3BCB-BCF9-1A83-A1F01DB3AFB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6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4" y="0"/>
            <a:ext cx="12189797" cy="685800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AF6E8827-0948-A332-85D0-73CEEB822FED}"/>
              </a:ext>
            </a:extLst>
          </p:cNvPr>
          <p:cNvSpPr/>
          <p:nvPr userDrawn="1"/>
        </p:nvSpPr>
        <p:spPr>
          <a:xfrm>
            <a:off x="266175" y="230188"/>
            <a:ext cx="10076897" cy="450849"/>
          </a:xfrm>
          <a:prstGeom prst="rect">
            <a:avLst/>
          </a:prstGeom>
          <a:solidFill>
            <a:srgbClr val="4459A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224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40121DCD-7497-838F-1A84-B0307CE46E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9242" y="296863"/>
            <a:ext cx="9849928" cy="315912"/>
          </a:xfrm>
        </p:spPr>
        <p:txBody>
          <a:bodyPr>
            <a:noAutofit/>
          </a:bodyPr>
          <a:lstStyle>
            <a:lvl1pPr>
              <a:defRPr sz="2400" cap="small" baseline="0">
                <a:solidFill>
                  <a:schemeClr val="bg1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  <p:pic>
        <p:nvPicPr>
          <p:cNvPr id="10" name="Image 9" descr="Une image contenant texte, Police, capture d’écran, Graphique&#10;&#10;Description générée automatiquement">
            <a:extLst>
              <a:ext uri="{FF2B5EF4-FFF2-40B4-BE49-F238E27FC236}">
                <a16:creationId xmlns:a16="http://schemas.microsoft.com/office/drawing/2014/main" id="{F5AA3AB6-4225-111E-8C45-9039D916FDF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61183" y="230187"/>
            <a:ext cx="937109" cy="450849"/>
          </a:xfrm>
          <a:prstGeom prst="rect">
            <a:avLst/>
          </a:prstGeom>
        </p:spPr>
      </p:pic>
      <p:sp>
        <p:nvSpPr>
          <p:cNvPr id="11" name="bg object 16">
            <a:extLst>
              <a:ext uri="{FF2B5EF4-FFF2-40B4-BE49-F238E27FC236}">
                <a16:creationId xmlns:a16="http://schemas.microsoft.com/office/drawing/2014/main" id="{3FB873AE-2C64-5557-11A6-DBDFCE7C7D9B}"/>
              </a:ext>
            </a:extLst>
          </p:cNvPr>
          <p:cNvSpPr/>
          <p:nvPr userDrawn="1"/>
        </p:nvSpPr>
        <p:spPr>
          <a:xfrm>
            <a:off x="0" y="6561137"/>
            <a:ext cx="12192000" cy="296863"/>
          </a:xfrm>
          <a:custGeom>
            <a:avLst/>
            <a:gdLst/>
            <a:ahLst/>
            <a:cxnLst/>
            <a:rect l="l" t="t" r="r" b="b"/>
            <a:pathLst>
              <a:path w="10692130" h="274954">
                <a:moveTo>
                  <a:pt x="0" y="274764"/>
                </a:moveTo>
                <a:lnTo>
                  <a:pt x="10692003" y="274764"/>
                </a:lnTo>
                <a:lnTo>
                  <a:pt x="10692003" y="0"/>
                </a:lnTo>
                <a:lnTo>
                  <a:pt x="0" y="0"/>
                </a:lnTo>
                <a:lnTo>
                  <a:pt x="0" y="274764"/>
                </a:lnTo>
                <a:close/>
              </a:path>
            </a:pathLst>
          </a:custGeom>
          <a:solidFill>
            <a:srgbClr val="4459A3"/>
          </a:solidFill>
        </p:spPr>
        <p:txBody>
          <a:bodyPr wrap="square" lIns="0" tIns="0" rIns="0" bIns="0" rtlCol="0"/>
          <a:lstStyle/>
          <a:p>
            <a:endParaRPr sz="1224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73FDCD83-DEAF-63CD-0BEB-5FF70C2E25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089059" y="6602728"/>
            <a:ext cx="4114800" cy="213681"/>
          </a:xfrm>
        </p:spPr>
        <p:txBody>
          <a:bodyPr/>
          <a:lstStyle>
            <a:lvl1pPr algn="r">
              <a:defRPr sz="1100">
                <a:solidFill>
                  <a:schemeClr val="bg1"/>
                </a:solidFill>
              </a:defRPr>
            </a:lvl1pPr>
          </a:lstStyle>
          <a:p>
            <a:r>
              <a:rPr lang="fr-FR"/>
              <a:t>Harmonie Delivery Suite – 2024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7BA9F15A-B018-7C12-1D2B-E74688EEF9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29737" y="6594475"/>
            <a:ext cx="907211" cy="230187"/>
          </a:xfrm>
        </p:spPr>
        <p:txBody>
          <a:bodyPr/>
          <a:lstStyle>
            <a:lvl1pPr>
              <a:defRPr sz="1100">
                <a:solidFill>
                  <a:schemeClr val="bg1"/>
                </a:solidFill>
              </a:defRPr>
            </a:lvl1pPr>
          </a:lstStyle>
          <a:p>
            <a:fld id="{A3F27BBA-4D83-4328-89D5-33DD4CE0FCA4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547046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s cli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Une image contenant tissu, blanc, capture d’écran, motif&#10;&#10;Description générée automatiquement">
            <a:extLst>
              <a:ext uri="{FF2B5EF4-FFF2-40B4-BE49-F238E27FC236}">
                <a16:creationId xmlns:a16="http://schemas.microsoft.com/office/drawing/2014/main" id="{570F0173-3BCB-BCF9-1A83-A1F01DB3AFB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6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4" y="0"/>
            <a:ext cx="12189797" cy="6858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FCFA871F-E2D5-A8C3-90CA-C14977151873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127000" cmpd="sng"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49000">
                  <a:schemeClr val="tx2"/>
                </a:gs>
              </a:gsLst>
              <a:lin ang="5400000" scaled="1"/>
            </a:gradFill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12192000"/>
                      <a:gd name="connsiteY0" fmla="*/ 0 h 6858000"/>
                      <a:gd name="connsiteX1" fmla="*/ 12192000 w 12192000"/>
                      <a:gd name="connsiteY1" fmla="*/ 0 h 6858000"/>
                      <a:gd name="connsiteX2" fmla="*/ 12192000 w 12192000"/>
                      <a:gd name="connsiteY2" fmla="*/ 6858000 h 6858000"/>
                      <a:gd name="connsiteX3" fmla="*/ 0 w 12192000"/>
                      <a:gd name="connsiteY3" fmla="*/ 6858000 h 6858000"/>
                      <a:gd name="connsiteX4" fmla="*/ 0 w 12192000"/>
                      <a:gd name="connsiteY4" fmla="*/ 0 h 68580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2192000" h="6858000" extrusionOk="0">
                        <a:moveTo>
                          <a:pt x="0" y="0"/>
                        </a:moveTo>
                        <a:cubicBezTo>
                          <a:pt x="4137690" y="118645"/>
                          <a:pt x="7294484" y="116012"/>
                          <a:pt x="12192000" y="0"/>
                        </a:cubicBezTo>
                        <a:cubicBezTo>
                          <a:pt x="12059118" y="1167935"/>
                          <a:pt x="12276951" y="5720177"/>
                          <a:pt x="12192000" y="6858000"/>
                        </a:cubicBezTo>
                        <a:cubicBezTo>
                          <a:pt x="10871685" y="6992600"/>
                          <a:pt x="5389075" y="6700804"/>
                          <a:pt x="0" y="6858000"/>
                        </a:cubicBezTo>
                        <a:cubicBezTo>
                          <a:pt x="-20187" y="5183322"/>
                          <a:pt x="-152480" y="857129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bg object 16">
            <a:extLst>
              <a:ext uri="{FF2B5EF4-FFF2-40B4-BE49-F238E27FC236}">
                <a16:creationId xmlns:a16="http://schemas.microsoft.com/office/drawing/2014/main" id="{D7262148-A930-7C2E-6412-BEC0B37D944E}"/>
              </a:ext>
            </a:extLst>
          </p:cNvPr>
          <p:cNvSpPr/>
          <p:nvPr userDrawn="1"/>
        </p:nvSpPr>
        <p:spPr>
          <a:xfrm>
            <a:off x="0" y="6561137"/>
            <a:ext cx="12192000" cy="296863"/>
          </a:xfrm>
          <a:custGeom>
            <a:avLst/>
            <a:gdLst/>
            <a:ahLst/>
            <a:cxnLst/>
            <a:rect l="l" t="t" r="r" b="b"/>
            <a:pathLst>
              <a:path w="10692130" h="274954">
                <a:moveTo>
                  <a:pt x="0" y="274764"/>
                </a:moveTo>
                <a:lnTo>
                  <a:pt x="10692003" y="274764"/>
                </a:lnTo>
                <a:lnTo>
                  <a:pt x="10692003" y="0"/>
                </a:lnTo>
                <a:lnTo>
                  <a:pt x="0" y="0"/>
                </a:lnTo>
                <a:lnTo>
                  <a:pt x="0" y="274764"/>
                </a:lnTo>
                <a:close/>
              </a:path>
            </a:pathLst>
          </a:custGeom>
          <a:solidFill>
            <a:srgbClr val="4459A3"/>
          </a:solidFill>
        </p:spPr>
        <p:txBody>
          <a:bodyPr wrap="square" lIns="0" tIns="0" rIns="0" bIns="0" rtlCol="0"/>
          <a:lstStyle/>
          <a:p>
            <a:endParaRPr sz="1224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73FDCD83-DEAF-63CD-0BEB-5FF70C2E25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089059" y="6602728"/>
            <a:ext cx="4114800" cy="213681"/>
          </a:xfrm>
        </p:spPr>
        <p:txBody>
          <a:bodyPr/>
          <a:lstStyle>
            <a:lvl1pPr algn="r">
              <a:defRPr sz="1100">
                <a:solidFill>
                  <a:schemeClr val="bg1"/>
                </a:solidFill>
              </a:defRPr>
            </a:lvl1pPr>
          </a:lstStyle>
          <a:p>
            <a:r>
              <a:rPr lang="fr-FR"/>
              <a:t>Harmonie Delivery Suite – 2024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7BA9F15A-B018-7C12-1D2B-E74688EEF9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29737" y="6594475"/>
            <a:ext cx="907211" cy="230187"/>
          </a:xfrm>
        </p:spPr>
        <p:txBody>
          <a:bodyPr/>
          <a:lstStyle>
            <a:lvl1pPr>
              <a:defRPr sz="1100">
                <a:solidFill>
                  <a:schemeClr val="bg1"/>
                </a:solidFill>
              </a:defRPr>
            </a:lvl1pPr>
          </a:lstStyle>
          <a:p>
            <a:fld id="{A3F27BBA-4D83-4328-89D5-33DD4CE0FCA4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38695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Présentation d'écran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2F65F5A8-9BA6-AFE1-E591-A4A4A6DA81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9242" y="833587"/>
            <a:ext cx="6011173" cy="5584466"/>
          </a:xfrm>
        </p:spPr>
        <p:txBody>
          <a:bodyPr>
            <a:normAutofit/>
          </a:bodyPr>
          <a:lstStyle>
            <a:lvl1pPr marL="228600" indent="-228600" algn="just">
              <a:buClr>
                <a:schemeClr val="tx2"/>
              </a:buClr>
              <a:buFont typeface="Wingdings" panose="05000000000000000000" pitchFamily="2" charset="2"/>
              <a:buChar char="§"/>
              <a:defRPr sz="1400">
                <a:solidFill>
                  <a:schemeClr val="accent3"/>
                </a:solidFill>
              </a:defRPr>
            </a:lvl1pPr>
            <a:lvl2pPr marL="685800" indent="-228600" algn="just">
              <a:buClr>
                <a:schemeClr val="tx2"/>
              </a:buClr>
              <a:buFont typeface="Wingdings" panose="05000000000000000000" pitchFamily="2" charset="2"/>
              <a:buChar char="ü"/>
              <a:defRPr sz="1400">
                <a:solidFill>
                  <a:schemeClr val="accent3"/>
                </a:solidFill>
              </a:defRPr>
            </a:lvl2pPr>
            <a:lvl3pPr algn="just">
              <a:buClr>
                <a:schemeClr val="tx2"/>
              </a:buClr>
              <a:defRPr sz="1400">
                <a:solidFill>
                  <a:schemeClr val="accent3"/>
                </a:solidFill>
              </a:defRPr>
            </a:lvl3pPr>
            <a:lvl4pPr marL="1600200" indent="-228600" algn="just">
              <a:buClr>
                <a:schemeClr val="tx2"/>
              </a:buClr>
              <a:buFont typeface="Courier New" panose="02070309020205020404" pitchFamily="49" charset="0"/>
              <a:buChar char="o"/>
              <a:defRPr sz="1400">
                <a:solidFill>
                  <a:schemeClr val="accent3"/>
                </a:solidFill>
              </a:defRPr>
            </a:lvl4pPr>
            <a:lvl5pPr marL="2057400" indent="-228600" algn="just">
              <a:buClr>
                <a:schemeClr val="tx2"/>
              </a:buClr>
              <a:buFont typeface="Wingdings" panose="05000000000000000000" pitchFamily="2" charset="2"/>
              <a:buChar char="Ø"/>
              <a:defRPr sz="1400">
                <a:solidFill>
                  <a:schemeClr val="accent3"/>
                </a:solidFill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F6E8827-0948-A332-85D0-73CEEB822FED}"/>
              </a:ext>
            </a:extLst>
          </p:cNvPr>
          <p:cNvSpPr/>
          <p:nvPr userDrawn="1"/>
        </p:nvSpPr>
        <p:spPr>
          <a:xfrm>
            <a:off x="266175" y="230188"/>
            <a:ext cx="10076897" cy="450849"/>
          </a:xfrm>
          <a:prstGeom prst="rect">
            <a:avLst/>
          </a:prstGeom>
          <a:solidFill>
            <a:srgbClr val="4459A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224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40121DCD-7497-838F-1A84-B0307CE46E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9242" y="296863"/>
            <a:ext cx="9849928" cy="315912"/>
          </a:xfrm>
        </p:spPr>
        <p:txBody>
          <a:bodyPr>
            <a:noAutofit/>
          </a:bodyPr>
          <a:lstStyle>
            <a:lvl1pPr>
              <a:defRPr sz="2400" cap="small" baseline="0">
                <a:solidFill>
                  <a:schemeClr val="bg1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  <p:pic>
        <p:nvPicPr>
          <p:cNvPr id="10" name="Image 9" descr="Une image contenant texte, Police, capture d’écran, Graphique&#10;&#10;Description générée automatiquement">
            <a:extLst>
              <a:ext uri="{FF2B5EF4-FFF2-40B4-BE49-F238E27FC236}">
                <a16:creationId xmlns:a16="http://schemas.microsoft.com/office/drawing/2014/main" id="{F5AA3AB6-4225-111E-8C45-9039D916FDF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61183" y="230187"/>
            <a:ext cx="937109" cy="450849"/>
          </a:xfrm>
          <a:prstGeom prst="rect">
            <a:avLst/>
          </a:prstGeom>
        </p:spPr>
      </p:pic>
      <p:sp>
        <p:nvSpPr>
          <p:cNvPr id="11" name="bg object 16">
            <a:extLst>
              <a:ext uri="{FF2B5EF4-FFF2-40B4-BE49-F238E27FC236}">
                <a16:creationId xmlns:a16="http://schemas.microsoft.com/office/drawing/2014/main" id="{3FB873AE-2C64-5557-11A6-DBDFCE7C7D9B}"/>
              </a:ext>
            </a:extLst>
          </p:cNvPr>
          <p:cNvSpPr/>
          <p:nvPr userDrawn="1"/>
        </p:nvSpPr>
        <p:spPr>
          <a:xfrm>
            <a:off x="0" y="6561137"/>
            <a:ext cx="12192000" cy="296863"/>
          </a:xfrm>
          <a:custGeom>
            <a:avLst/>
            <a:gdLst/>
            <a:ahLst/>
            <a:cxnLst/>
            <a:rect l="l" t="t" r="r" b="b"/>
            <a:pathLst>
              <a:path w="10692130" h="274954">
                <a:moveTo>
                  <a:pt x="0" y="274764"/>
                </a:moveTo>
                <a:lnTo>
                  <a:pt x="10692003" y="274764"/>
                </a:lnTo>
                <a:lnTo>
                  <a:pt x="10692003" y="0"/>
                </a:lnTo>
                <a:lnTo>
                  <a:pt x="0" y="0"/>
                </a:lnTo>
                <a:lnTo>
                  <a:pt x="0" y="274764"/>
                </a:lnTo>
                <a:close/>
              </a:path>
            </a:pathLst>
          </a:custGeom>
          <a:solidFill>
            <a:srgbClr val="4459A3"/>
          </a:solidFill>
        </p:spPr>
        <p:txBody>
          <a:bodyPr wrap="square" lIns="0" tIns="0" rIns="0" bIns="0" rtlCol="0"/>
          <a:lstStyle/>
          <a:p>
            <a:endParaRPr sz="1224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73FDCD83-DEAF-63CD-0BEB-5FF70C2E25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089059" y="6602728"/>
            <a:ext cx="4114800" cy="213681"/>
          </a:xfrm>
        </p:spPr>
        <p:txBody>
          <a:bodyPr/>
          <a:lstStyle>
            <a:lvl1pPr algn="r">
              <a:defRPr sz="1100">
                <a:solidFill>
                  <a:schemeClr val="bg1"/>
                </a:solidFill>
              </a:defRPr>
            </a:lvl1pPr>
          </a:lstStyle>
          <a:p>
            <a:r>
              <a:rPr lang="fr-FR"/>
              <a:t>Harmonie Delivery Suite – 2024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7BA9F15A-B018-7C12-1D2B-E74688EEF9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29737" y="6594475"/>
            <a:ext cx="907211" cy="230187"/>
          </a:xfrm>
        </p:spPr>
        <p:txBody>
          <a:bodyPr/>
          <a:lstStyle>
            <a:lvl1pPr>
              <a:defRPr sz="1100">
                <a:solidFill>
                  <a:schemeClr val="bg1"/>
                </a:solidFill>
              </a:defRPr>
            </a:lvl1pPr>
          </a:lstStyle>
          <a:p>
            <a:fld id="{A3F27BBA-4D83-4328-89D5-33DD4CE0FCA4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3F339EC-F99F-AB27-851A-ABC74CBB126A}"/>
              </a:ext>
            </a:extLst>
          </p:cNvPr>
          <p:cNvSpPr/>
          <p:nvPr userDrawn="1"/>
        </p:nvSpPr>
        <p:spPr>
          <a:xfrm>
            <a:off x="6631858" y="824120"/>
            <a:ext cx="5307099" cy="5593933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543626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4F6B8E87-9724-4F55-BAC6-B35F0CAE01D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192203" y="239912"/>
            <a:ext cx="914581" cy="399717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84F41BC1-AAAF-49D8-857F-1FF1E755B77F}"/>
              </a:ext>
            </a:extLst>
          </p:cNvPr>
          <p:cNvSpPr/>
          <p:nvPr userDrawn="1"/>
        </p:nvSpPr>
        <p:spPr>
          <a:xfrm>
            <a:off x="145071" y="153934"/>
            <a:ext cx="10870064" cy="490964"/>
          </a:xfrm>
          <a:prstGeom prst="rect">
            <a:avLst/>
          </a:prstGeom>
          <a:solidFill>
            <a:srgbClr val="4459A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269"/>
          </a:p>
        </p:txBody>
      </p:sp>
      <p:sp>
        <p:nvSpPr>
          <p:cNvPr id="7" name="Holder 2">
            <a:extLst>
              <a:ext uri="{FF2B5EF4-FFF2-40B4-BE49-F238E27FC236}">
                <a16:creationId xmlns:a16="http://schemas.microsoft.com/office/drawing/2014/main" id="{C35FC0A2-706E-4E77-93C7-632865E9284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6151" y="223415"/>
            <a:ext cx="9681427" cy="32643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357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/>
              <a:t>Modifiez le style du titre</a:t>
            </a:r>
            <a:endParaRPr/>
          </a:p>
        </p:txBody>
      </p:sp>
      <p:sp>
        <p:nvSpPr>
          <p:cNvPr id="3" name="Holder 6">
            <a:extLst>
              <a:ext uri="{FF2B5EF4-FFF2-40B4-BE49-F238E27FC236}">
                <a16:creationId xmlns:a16="http://schemas.microsoft.com/office/drawing/2014/main" id="{0D3F1439-462C-6466-2C31-A2A5FDBC28FE}"/>
              </a:ext>
            </a:extLst>
          </p:cNvPr>
          <p:cNvSpPr txBox="1">
            <a:spLocks/>
          </p:cNvSpPr>
          <p:nvPr userDrawn="1"/>
        </p:nvSpPr>
        <p:spPr>
          <a:xfrm>
            <a:off x="11830005" y="6643611"/>
            <a:ext cx="267152" cy="163532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fr-FR"/>
            </a:defPPr>
            <a:lvl1pPr marL="0" algn="r" defTabSz="914400" rtl="0" eaLnBrk="1" latinLnBrk="0" hangingPunct="1">
              <a:defRPr sz="907" b="1" i="0" kern="1200">
                <a:solidFill>
                  <a:schemeClr val="bg1"/>
                </a:solidFill>
                <a:latin typeface="Arial"/>
                <a:ea typeface="+mn-ea"/>
                <a:cs typeface="Arial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8945">
              <a:spcBef>
                <a:spcPts val="4"/>
              </a:spcBef>
            </a:pPr>
            <a:fld id="{81D60167-4931-47E6-BA6A-407CBD079E47}" type="slidenum">
              <a:rPr lang="fr-FR" smtClean="0"/>
              <a:pPr marL="48945">
                <a:spcBef>
                  <a:spcPts val="4"/>
                </a:spcBef>
              </a:pPr>
              <a:t>‹N°›</a:t>
            </a:fld>
            <a:endParaRPr lang="fr-FR"/>
          </a:p>
        </p:txBody>
      </p:sp>
      <p:sp>
        <p:nvSpPr>
          <p:cNvPr id="9" name="bg object 16">
            <a:extLst>
              <a:ext uri="{FF2B5EF4-FFF2-40B4-BE49-F238E27FC236}">
                <a16:creationId xmlns:a16="http://schemas.microsoft.com/office/drawing/2014/main" id="{BFBB1B74-F09D-AC74-85F2-63D701DC0EB7}"/>
              </a:ext>
            </a:extLst>
          </p:cNvPr>
          <p:cNvSpPr/>
          <p:nvPr userDrawn="1"/>
        </p:nvSpPr>
        <p:spPr>
          <a:xfrm>
            <a:off x="756458" y="6606272"/>
            <a:ext cx="11434094" cy="249329"/>
          </a:xfrm>
          <a:custGeom>
            <a:avLst/>
            <a:gdLst/>
            <a:ahLst/>
            <a:cxnLst/>
            <a:rect l="l" t="t" r="r" b="b"/>
            <a:pathLst>
              <a:path w="10692130" h="274954">
                <a:moveTo>
                  <a:pt x="0" y="274764"/>
                </a:moveTo>
                <a:lnTo>
                  <a:pt x="10692003" y="274764"/>
                </a:lnTo>
                <a:lnTo>
                  <a:pt x="10692003" y="0"/>
                </a:lnTo>
                <a:lnTo>
                  <a:pt x="0" y="0"/>
                </a:lnTo>
                <a:lnTo>
                  <a:pt x="0" y="274764"/>
                </a:lnTo>
                <a:close/>
              </a:path>
            </a:pathLst>
          </a:custGeom>
          <a:solidFill>
            <a:srgbClr val="4459A3"/>
          </a:solidFill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10" name="Holder 6">
            <a:extLst>
              <a:ext uri="{FF2B5EF4-FFF2-40B4-BE49-F238E27FC236}">
                <a16:creationId xmlns:a16="http://schemas.microsoft.com/office/drawing/2014/main" id="{63137FD9-106A-F681-867F-8121C18CE3B9}"/>
              </a:ext>
            </a:extLst>
          </p:cNvPr>
          <p:cNvSpPr txBox="1">
            <a:spLocks/>
          </p:cNvSpPr>
          <p:nvPr userDrawn="1"/>
        </p:nvSpPr>
        <p:spPr>
          <a:xfrm>
            <a:off x="11746237" y="6673055"/>
            <a:ext cx="270575" cy="72802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fr-FR"/>
            </a:defPPr>
            <a:lvl1pPr marL="0" algn="r" defTabSz="914400" rtl="0" eaLnBrk="1" latinLnBrk="0" hangingPunct="1">
              <a:defRPr sz="680" b="1" i="0" kern="1200">
                <a:solidFill>
                  <a:schemeClr val="bg1"/>
                </a:solidFill>
                <a:latin typeface="Arial"/>
                <a:ea typeface="+mn-ea"/>
                <a:cs typeface="Arial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6708">
              <a:spcBef>
                <a:spcPts val="3"/>
              </a:spcBef>
            </a:pPr>
            <a:fld id="{81D60167-4931-47E6-BA6A-407CBD079E47}" type="slidenum">
              <a:rPr lang="fr-FR" sz="900" smtClean="0"/>
              <a:pPr marL="36708">
                <a:spcBef>
                  <a:spcPts val="3"/>
                </a:spcBef>
              </a:pPr>
              <a:t>‹N°›</a:t>
            </a:fld>
            <a:endParaRPr lang="fr-FR" sz="900"/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6CB52A2E-9A59-27D0-98BB-23B353750D61}"/>
              </a:ext>
            </a:extLst>
          </p:cNvPr>
          <p:cNvSpPr txBox="1"/>
          <p:nvPr userDrawn="1"/>
        </p:nvSpPr>
        <p:spPr>
          <a:xfrm>
            <a:off x="9777045" y="6590808"/>
            <a:ext cx="2052959" cy="2597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88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Projet WMS – octobre 2025</a:t>
            </a:r>
          </a:p>
        </p:txBody>
      </p:sp>
      <p:pic>
        <p:nvPicPr>
          <p:cNvPr id="4" name="Picture 2" descr="Une image contenant Police, vert, texte, logo&#10;&#10;Le contenu généré par l’IA peut être incorrect.">
            <a:extLst>
              <a:ext uri="{FF2B5EF4-FFF2-40B4-BE49-F238E27FC236}">
                <a16:creationId xmlns:a16="http://schemas.microsoft.com/office/drawing/2014/main" id="{C1F02F1B-9D46-B8BD-DB05-1ABC5C30196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38" y="6590808"/>
            <a:ext cx="979933" cy="2738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624936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49F8D79-6A8D-5A64-A45B-6B4625EB519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63A52D5C-5649-0921-DBFA-0D11695E306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EE8F5A9-8D0E-A17D-373C-AC94C6E992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EAD571-5FDA-4FBA-B872-309C71C08336}" type="datetimeFigureOut">
              <a:rPr lang="fr-FR" smtClean="0"/>
              <a:t>27/05/2026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374F785A-D64B-2894-16BB-5E257B23C4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A584FD60-6F07-C8D2-11D8-6D5DBCD557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32CDA-5E6C-4493-AF8F-F0FBE80D945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036205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.xml"/><Relationship Id="rId3" Type="http://schemas.openxmlformats.org/officeDocument/2006/relationships/slideLayout" Target="../slideLayouts/slideLayout11.xml"/><Relationship Id="rId7" Type="http://schemas.openxmlformats.org/officeDocument/2006/relationships/slideLayout" Target="../slideLayouts/slideLayout15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6" Type="http://schemas.openxmlformats.org/officeDocument/2006/relationships/slideLayout" Target="../slideLayouts/slideLayout14.xml"/><Relationship Id="rId11" Type="http://schemas.openxmlformats.org/officeDocument/2006/relationships/slideLayout" Target="../slideLayouts/slideLayout19.xml"/><Relationship Id="rId5" Type="http://schemas.openxmlformats.org/officeDocument/2006/relationships/slideLayout" Target="../slideLayouts/slideLayout13.xml"/><Relationship Id="rId10" Type="http://schemas.openxmlformats.org/officeDocument/2006/relationships/slideLayout" Target="../slideLayouts/slideLayout18.xml"/><Relationship Id="rId4" Type="http://schemas.openxmlformats.org/officeDocument/2006/relationships/slideLayout" Target="../slideLayouts/slideLayout12.xml"/><Relationship Id="rId9" Type="http://schemas.openxmlformats.org/officeDocument/2006/relationships/slideLayout" Target="../slideLayouts/slideLayout1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AE7C3429-58D7-DDBF-C47B-D680F8A81C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EC236454-45FC-0FDE-82CC-3BA8CD2213B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C2C69C31-8BED-57D2-4135-F2AADEA7B3A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52DAD611-A9D7-DCB1-D4D2-69958AABBA5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/>
              <a:t>Harmonie Delivery Suite – 2024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1A25A81A-82FD-A83C-9FA3-852CFB4AABA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F27BBA-4D83-4328-89D5-33DD4CE0FCA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43158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49" r:id="rId2"/>
    <p:sldLayoutId id="2147483650" r:id="rId3"/>
    <p:sldLayoutId id="2147483653" r:id="rId4"/>
    <p:sldLayoutId id="2147483659" r:id="rId5"/>
    <p:sldLayoutId id="2147483661" r:id="rId6"/>
    <p:sldLayoutId id="2147483652" r:id="rId7"/>
    <p:sldLayoutId id="2147483674" r:id="rId8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E4048743-BF29-D2C4-596F-6A90251B2A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AE3A4744-565D-6D60-668D-D5B4691D528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71D04479-2FBC-4DAC-CEE8-72F0692303E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7EAD571-5FDA-4FBA-B872-309C71C08336}" type="datetimeFigureOut">
              <a:rPr lang="fr-FR" smtClean="0"/>
              <a:t>27/05/2026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6053226A-D618-258B-5914-AA1F0088990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A227FE3F-72CB-C779-745C-79C9A0AD569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8932CDA-5E6C-4493-AF8F-F0FBE80D945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279505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5">
            <a:extLst>
              <a:ext uri="{FF2B5EF4-FFF2-40B4-BE49-F238E27FC236}">
                <a16:creationId xmlns:a16="http://schemas.microsoft.com/office/drawing/2014/main" id="{FAB24EBF-6D26-B568-6477-89618730BD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8920" y="1220099"/>
            <a:ext cx="10526605" cy="1325563"/>
          </a:xfrm>
        </p:spPr>
        <p:txBody>
          <a:bodyPr>
            <a:normAutofit/>
          </a:bodyPr>
          <a:lstStyle/>
          <a:p>
            <a:r>
              <a:rPr lang="en-US" sz="3500" b="1" dirty="0"/>
              <a:t>Terminal IH45 UHF RFID - </a:t>
            </a:r>
            <a:r>
              <a:rPr lang="en-US" b="1" dirty="0"/>
              <a:t>Honeywell</a:t>
            </a:r>
            <a:endParaRPr lang="fr-FR" dirty="0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F0517FDF-745F-CE28-3994-B5E0440548E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48870" y="2917701"/>
            <a:ext cx="3843130" cy="25532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33065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4">
            <a:extLst>
              <a:ext uri="{FF2B5EF4-FFF2-40B4-BE49-F238E27FC236}">
                <a16:creationId xmlns:a16="http://schemas.microsoft.com/office/drawing/2014/main" id="{1870F751-352F-95B0-ED3C-98BC63CD432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33083" y="220433"/>
            <a:ext cx="10054495" cy="332399"/>
          </a:xfrm>
        </p:spPr>
        <p:txBody>
          <a:bodyPr/>
          <a:lstStyle/>
          <a:p>
            <a:r>
              <a:rPr lang="en-US" sz="2350" dirty="0">
                <a:latin typeface="Arial"/>
                <a:cs typeface="Arial"/>
              </a:rPr>
              <a:t>Terminal IH45 UHF RFID - Honeywell</a:t>
            </a:r>
            <a:endParaRPr lang="fr-FR" dirty="0"/>
          </a:p>
        </p:txBody>
      </p:sp>
      <p:sp>
        <p:nvSpPr>
          <p:cNvPr id="5" name="ZoneTexte 5">
            <a:extLst>
              <a:ext uri="{FF2B5EF4-FFF2-40B4-BE49-F238E27FC236}">
                <a16:creationId xmlns:a16="http://schemas.microsoft.com/office/drawing/2014/main" id="{04C5E5E8-0C4D-6FF8-EF28-BF4AC0E7C7C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3083" y="1015756"/>
            <a:ext cx="11427540" cy="50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7629" tIns="33815" rIns="67629" bIns="33815" anchor="t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just">
              <a:buClr>
                <a:srgbClr val="4D539D"/>
              </a:buClr>
            </a:pPr>
            <a:r>
              <a:rPr lang="fr-FR" sz="1300" dirty="0">
                <a:solidFill>
                  <a:srgbClr val="464C9C"/>
                </a:solidFill>
                <a:latin typeface="Arial"/>
                <a:ea typeface="Roboto"/>
                <a:cs typeface="Arial"/>
              </a:rPr>
              <a:t>Le Honeywell IH45 est la nouvelle génération de lecteur RFID portable, conçue pour faciliter la gestion et le suivi précis de vos stocks à l'ère du commerce omnicanal. Alliant un design ergonomique éprouvé à des performances de capture de pointe, il s'associe parfaitement aux terminaux mobiles Honeywell pour optimiser la productivité au sein des points de vente, des entrepôts et des centres de distribution.  </a:t>
            </a:r>
          </a:p>
          <a:p>
            <a:pPr marL="171450" indent="-171450" algn="just">
              <a:buClr>
                <a:srgbClr val="4D539D"/>
              </a:buClr>
              <a:buFont typeface="Wingdings" panose="05000000000000000000" pitchFamily="2" charset="2"/>
              <a:buChar char="§"/>
            </a:pPr>
            <a:endParaRPr lang="fr-FR" sz="1300" dirty="0">
              <a:solidFill>
                <a:srgbClr val="464C9C"/>
              </a:solidFill>
              <a:latin typeface="Arial"/>
              <a:ea typeface="Roboto"/>
              <a:cs typeface="Arial"/>
            </a:endParaRPr>
          </a:p>
          <a:p>
            <a:pPr marL="171450" indent="-171450" algn="just">
              <a:buClr>
                <a:srgbClr val="4D539D"/>
              </a:buClr>
              <a:buFont typeface="Wingdings" panose="05000000000000000000" pitchFamily="2" charset="2"/>
              <a:buChar char="§"/>
            </a:pPr>
            <a:r>
              <a:rPr lang="fr-FR" sz="1300" dirty="0">
                <a:solidFill>
                  <a:srgbClr val="464C9C"/>
                </a:solidFill>
                <a:latin typeface="Arial"/>
                <a:ea typeface="Roboto"/>
                <a:cs typeface="Arial"/>
              </a:rPr>
              <a:t>Polyvalence et Synergie Mobile : </a:t>
            </a:r>
            <a:r>
              <a:rPr lang="fr-FR" sz="1300" b="0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ea typeface="Roboto"/>
                <a:cs typeface="Arial"/>
              </a:rPr>
              <a:t>L'IH45 est conçu pour être associé directement à un ordinateur mobile Honeywell (compatible avec une large gamme de modèles tels que les </a:t>
            </a:r>
            <a:r>
              <a:rPr lang="fr-FR" sz="1300" b="0" dirty="0">
                <a:solidFill>
                  <a:srgbClr val="464C9C"/>
                </a:solidFill>
                <a:latin typeface="Arial"/>
                <a:ea typeface="Roboto"/>
                <a:cs typeface="Arial"/>
              </a:rPr>
              <a:t>CT30, CT40, CT45, CT47, CT60 ou EDA51/52/56/57</a:t>
            </a:r>
            <a:r>
              <a:rPr lang="fr-FR" sz="1300" b="0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ea typeface="Roboto"/>
                <a:cs typeface="Arial"/>
              </a:rPr>
              <a:t>) , transformant instantanément votre terminal en un outil d'inventaire ultra-performant.  </a:t>
            </a:r>
          </a:p>
          <a:p>
            <a:pPr marL="171450" indent="-171450" algn="just">
              <a:buClr>
                <a:srgbClr val="4D539D"/>
              </a:buClr>
              <a:buFont typeface="Wingdings" panose="05000000000000000000" pitchFamily="2" charset="2"/>
              <a:buChar char="§"/>
            </a:pPr>
            <a:endParaRPr lang="fr-FR" sz="1300" dirty="0">
              <a:solidFill>
                <a:srgbClr val="464C9C"/>
              </a:solidFill>
              <a:latin typeface="Arial"/>
              <a:ea typeface="Roboto"/>
              <a:cs typeface="Arial"/>
            </a:endParaRPr>
          </a:p>
          <a:p>
            <a:pPr marL="171450" indent="-171450" algn="just">
              <a:buClr>
                <a:srgbClr val="4D539D"/>
              </a:buClr>
              <a:buFont typeface="Wingdings" panose="05000000000000000000" pitchFamily="2" charset="2"/>
              <a:buChar char="§"/>
            </a:pPr>
            <a:r>
              <a:rPr lang="fr-FR" sz="1300" dirty="0">
                <a:solidFill>
                  <a:srgbClr val="464C9C"/>
                </a:solidFill>
                <a:latin typeface="Arial"/>
                <a:ea typeface="Roboto"/>
                <a:cs typeface="Arial"/>
              </a:rPr>
              <a:t>Double Technologie de Capture : </a:t>
            </a:r>
            <a:r>
              <a:rPr lang="fr-FR" sz="1300" b="0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ea typeface="Roboto"/>
                <a:cs typeface="Arial"/>
              </a:rPr>
              <a:t>Il offre le meilleur des deux mondes en combinant une capture UHF RFID ultra-rapide et précise avec une capacité de lecture intégrée </a:t>
            </a:r>
            <a:r>
              <a:rPr lang="fr-FR" sz="1300" b="0" dirty="0">
                <a:solidFill>
                  <a:srgbClr val="464C9C"/>
                </a:solidFill>
                <a:latin typeface="Arial"/>
                <a:ea typeface="Roboto"/>
                <a:cs typeface="Arial"/>
              </a:rPr>
              <a:t>des codes-barres 1D et 2D </a:t>
            </a:r>
            <a:r>
              <a:rPr lang="fr-FR" sz="1300" b="0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ea typeface="Roboto"/>
                <a:cs typeface="Arial"/>
              </a:rPr>
              <a:t>, vous permettant de gérer tous vos flux de travail sur un seul et même appareil.  </a:t>
            </a:r>
          </a:p>
          <a:p>
            <a:pPr marL="171450" indent="-171450" algn="just">
              <a:buClr>
                <a:srgbClr val="4D539D"/>
              </a:buClr>
              <a:buFont typeface="Wingdings" panose="05000000000000000000" pitchFamily="2" charset="2"/>
              <a:buChar char="§"/>
            </a:pPr>
            <a:endParaRPr lang="fr-FR" sz="1300" dirty="0">
              <a:solidFill>
                <a:srgbClr val="464C9C"/>
              </a:solidFill>
              <a:latin typeface="Arial"/>
              <a:ea typeface="Roboto"/>
              <a:cs typeface="Arial"/>
            </a:endParaRPr>
          </a:p>
          <a:p>
            <a:pPr marL="171450" indent="-171450" algn="just">
              <a:buClr>
                <a:srgbClr val="4D539D"/>
              </a:buClr>
              <a:buFont typeface="Wingdings" panose="05000000000000000000" pitchFamily="2" charset="2"/>
              <a:buChar char="§"/>
            </a:pPr>
            <a:r>
              <a:rPr lang="fr-FR" sz="1300" dirty="0">
                <a:solidFill>
                  <a:srgbClr val="464C9C"/>
                </a:solidFill>
                <a:latin typeface="Arial"/>
                <a:ea typeface="Roboto"/>
                <a:cs typeface="Arial"/>
              </a:rPr>
              <a:t>Performances de Lecture Étendues : </a:t>
            </a:r>
            <a:r>
              <a:rPr lang="fr-FR" sz="1300" b="0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ea typeface="Roboto"/>
                <a:cs typeface="Arial"/>
              </a:rPr>
              <a:t>Équipé d'une antenne à polarisation circulaire offrant </a:t>
            </a:r>
            <a:r>
              <a:rPr lang="fr-FR" sz="1300" b="0" dirty="0">
                <a:solidFill>
                  <a:srgbClr val="464C9C"/>
                </a:solidFill>
                <a:latin typeface="Arial"/>
                <a:ea typeface="Roboto"/>
                <a:cs typeface="Arial"/>
              </a:rPr>
              <a:t>un champ de vision à 120° face à l'appareil </a:t>
            </a:r>
            <a:r>
              <a:rPr lang="fr-FR" sz="1300" b="0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ea typeface="Roboto"/>
                <a:cs typeface="Arial"/>
              </a:rPr>
              <a:t>, l'IH45 affiche une portée de lecture standard allant jusqu'à 6 mètres. Son mode exclusif « </a:t>
            </a:r>
            <a:r>
              <a:rPr lang="fr-FR" sz="1300" b="0" dirty="0">
                <a:solidFill>
                  <a:srgbClr val="464C9C"/>
                </a:solidFill>
                <a:latin typeface="Arial"/>
                <a:ea typeface="Roboto"/>
                <a:cs typeface="Arial"/>
              </a:rPr>
              <a:t>Tag Finder </a:t>
            </a:r>
            <a:r>
              <a:rPr lang="fr-FR" sz="1300" b="0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ea typeface="Roboto"/>
                <a:cs typeface="Arial"/>
              </a:rPr>
              <a:t>» permet de localiser avec précision un colis, une palette ou un article spécifique dans vos rayonnages.  </a:t>
            </a:r>
          </a:p>
          <a:p>
            <a:pPr marL="171450" indent="-171450" algn="just">
              <a:buClr>
                <a:srgbClr val="4D539D"/>
              </a:buClr>
              <a:buFont typeface="Wingdings" panose="05000000000000000000" pitchFamily="2" charset="2"/>
              <a:buChar char="§"/>
            </a:pPr>
            <a:endParaRPr lang="fr-FR" sz="1300" dirty="0">
              <a:solidFill>
                <a:srgbClr val="464C9C"/>
              </a:solidFill>
              <a:latin typeface="Arial"/>
              <a:ea typeface="Roboto"/>
              <a:cs typeface="Arial"/>
            </a:endParaRPr>
          </a:p>
          <a:p>
            <a:pPr marL="171450" indent="-171450" algn="just">
              <a:buClr>
                <a:srgbClr val="4D539D"/>
              </a:buClr>
              <a:buFont typeface="Wingdings" panose="05000000000000000000" pitchFamily="2" charset="2"/>
              <a:buChar char="§"/>
            </a:pPr>
            <a:r>
              <a:rPr lang="fr-FR" sz="1300" dirty="0">
                <a:solidFill>
                  <a:srgbClr val="464C9C"/>
                </a:solidFill>
                <a:latin typeface="Arial"/>
                <a:ea typeface="Roboto"/>
                <a:cs typeface="Arial"/>
              </a:rPr>
              <a:t>Conception Durcie pour le Terrain : </a:t>
            </a:r>
            <a:r>
              <a:rPr lang="fr-FR" sz="1300" b="0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ea typeface="Roboto"/>
                <a:cs typeface="Arial"/>
              </a:rPr>
              <a:t>Conçu pour supporter les exigences des environnements logistiques, l'IH45 possède un indice d'étanchéité IP54 contre la poussière et les éclaboussures. Il résiste également à de </a:t>
            </a:r>
            <a:r>
              <a:rPr lang="fr-FR" sz="1300" b="0" dirty="0">
                <a:solidFill>
                  <a:srgbClr val="464C9C"/>
                </a:solidFill>
                <a:latin typeface="Arial"/>
                <a:ea typeface="Roboto"/>
                <a:cs typeface="Arial"/>
              </a:rPr>
              <a:t>multiples chutes de 1,2 mètre sur le béton ainsi qu'à 1 000 </a:t>
            </a:r>
            <a:r>
              <a:rPr lang="fr-FR" sz="1300" b="0" dirty="0" err="1">
                <a:solidFill>
                  <a:srgbClr val="464C9C"/>
                </a:solidFill>
                <a:latin typeface="Arial"/>
                <a:ea typeface="Roboto"/>
                <a:cs typeface="Arial"/>
              </a:rPr>
              <a:t>tumbles</a:t>
            </a:r>
            <a:r>
              <a:rPr lang="fr-FR" sz="1300" b="0" dirty="0">
                <a:solidFill>
                  <a:srgbClr val="464C9C"/>
                </a:solidFill>
                <a:latin typeface="Arial"/>
                <a:ea typeface="Roboto"/>
                <a:cs typeface="Arial"/>
              </a:rPr>
              <a:t> (tours de tambour) à 0,5 mètre</a:t>
            </a:r>
            <a:r>
              <a:rPr lang="fr-FR" sz="1300" b="0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ea typeface="Roboto"/>
                <a:cs typeface="Arial"/>
              </a:rPr>
              <a:t>.  </a:t>
            </a:r>
          </a:p>
          <a:p>
            <a:pPr marL="171450" indent="-171450" algn="just">
              <a:buClr>
                <a:srgbClr val="4D539D"/>
              </a:buClr>
              <a:buFont typeface="Wingdings" panose="05000000000000000000" pitchFamily="2" charset="2"/>
              <a:buChar char="§"/>
            </a:pPr>
            <a:endParaRPr lang="fr-FR" sz="1300" dirty="0">
              <a:solidFill>
                <a:srgbClr val="464C9C"/>
              </a:solidFill>
              <a:latin typeface="Arial"/>
              <a:ea typeface="Roboto"/>
              <a:cs typeface="Arial"/>
            </a:endParaRPr>
          </a:p>
          <a:p>
            <a:pPr marL="171450" indent="-171450" algn="just">
              <a:buClr>
                <a:srgbClr val="4D539D"/>
              </a:buClr>
              <a:buFont typeface="Wingdings" panose="05000000000000000000" pitchFamily="2" charset="2"/>
              <a:buChar char="§"/>
            </a:pPr>
            <a:r>
              <a:rPr lang="fr-FR" sz="1300" dirty="0">
                <a:solidFill>
                  <a:srgbClr val="464C9C"/>
                </a:solidFill>
                <a:latin typeface="Arial"/>
                <a:ea typeface="Roboto"/>
                <a:cs typeface="Arial"/>
              </a:rPr>
              <a:t>Connectivité et Gestion de la Puissance : </a:t>
            </a:r>
            <a:r>
              <a:rPr lang="fr-FR" sz="1300" b="0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ea typeface="Roboto"/>
                <a:cs typeface="Arial"/>
              </a:rPr>
              <a:t>Équipé d'une connexion directe </a:t>
            </a:r>
            <a:r>
              <a:rPr lang="fr-FR" sz="1300" b="0" dirty="0">
                <a:solidFill>
                  <a:srgbClr val="464C9C"/>
                </a:solidFill>
                <a:latin typeface="Arial"/>
                <a:ea typeface="Roboto"/>
                <a:cs typeface="Arial"/>
              </a:rPr>
              <a:t>via USB ou sans fil par Bluetooth 5.0 </a:t>
            </a:r>
            <a:r>
              <a:rPr lang="fr-FR" sz="1300" b="0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ea typeface="Roboto"/>
                <a:cs typeface="Arial"/>
              </a:rPr>
              <a:t>(avec appairage simplifié par puce NFC intégrée) , il garantit une communication fluide avec le terminal. Sa </a:t>
            </a:r>
            <a:r>
              <a:rPr lang="fr-FR" sz="1300" b="0" dirty="0">
                <a:solidFill>
                  <a:srgbClr val="464C9C"/>
                </a:solidFill>
                <a:latin typeface="Arial"/>
                <a:ea typeface="Roboto"/>
                <a:cs typeface="Arial"/>
              </a:rPr>
              <a:t>batterie haute capacité de 4 000 mAh </a:t>
            </a:r>
            <a:r>
              <a:rPr lang="fr-FR" sz="1300" b="0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ea typeface="Roboto"/>
                <a:cs typeface="Arial"/>
              </a:rPr>
              <a:t>est remplaçable à chaud et sans outil, sans avoir à retirer le terminal mobile, assurant une utilisation continue sur de longs cycles de travail.  </a:t>
            </a:r>
          </a:p>
          <a:p>
            <a:pPr marL="171450" indent="-171450" algn="just">
              <a:buClr>
                <a:srgbClr val="4D539D"/>
              </a:buClr>
              <a:buFont typeface="Wingdings" panose="05000000000000000000" pitchFamily="2" charset="2"/>
              <a:buChar char="§"/>
            </a:pPr>
            <a:endParaRPr lang="fr-FR" sz="1300" dirty="0">
              <a:solidFill>
                <a:srgbClr val="464C9C"/>
              </a:solidFill>
              <a:latin typeface="Arial"/>
              <a:ea typeface="Roboto"/>
              <a:cs typeface="Arial"/>
            </a:endParaRPr>
          </a:p>
          <a:p>
            <a:pPr marL="171450" indent="-171450" algn="just">
              <a:buClr>
                <a:srgbClr val="4D539D"/>
              </a:buClr>
              <a:buFont typeface="Wingdings" panose="05000000000000000000" pitchFamily="2" charset="2"/>
              <a:buChar char="§"/>
            </a:pPr>
            <a:r>
              <a:rPr lang="fr-FR" sz="1300" dirty="0">
                <a:solidFill>
                  <a:srgbClr val="464C9C"/>
                </a:solidFill>
                <a:latin typeface="Arial"/>
                <a:ea typeface="Roboto"/>
                <a:cs typeface="Arial"/>
              </a:rPr>
              <a:t>Écosystème de Charge Intelligent : </a:t>
            </a:r>
            <a:r>
              <a:rPr lang="fr-FR" sz="1300" b="0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ea typeface="Roboto"/>
                <a:cs typeface="Arial"/>
              </a:rPr>
              <a:t>Pour simplifier le déploiement et réduire l'encombrement, l'IH45 est compatible avec la famille de stations d'accueil universelles de Honeywell. Le lecteur et le terminal mobile installé </a:t>
            </a:r>
            <a:r>
              <a:rPr lang="fr-FR" sz="1300" b="0" dirty="0">
                <a:solidFill>
                  <a:srgbClr val="464C9C"/>
                </a:solidFill>
                <a:latin typeface="Arial"/>
                <a:ea typeface="Roboto"/>
                <a:cs typeface="Arial"/>
              </a:rPr>
              <a:t>se rechargent simultanément sur une seule et même station de charge</a:t>
            </a:r>
            <a:r>
              <a:rPr lang="fr-FR" sz="1300" b="0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ea typeface="Roboto"/>
                <a:cs typeface="Arial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10040222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AF2612FF-2335-E2A6-3DBE-C1D6593A4F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err="1"/>
              <a:t>Rayonnance</a:t>
            </a:r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17CE4E4D-6984-7D12-682D-6AD471798C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F27BBA-4D83-4328-89D5-33DD4CE0FCA4}" type="slidenum">
              <a:rPr lang="fr-FR" smtClean="0"/>
              <a:pPr/>
              <a:t>3</a:t>
            </a:fld>
            <a:endParaRPr lang="fr-FR"/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097412AC-CF09-FAD3-BA6D-2F0BE08C6603}"/>
              </a:ext>
            </a:extLst>
          </p:cNvPr>
          <p:cNvSpPr txBox="1"/>
          <p:nvPr/>
        </p:nvSpPr>
        <p:spPr>
          <a:xfrm>
            <a:off x="172855" y="781562"/>
            <a:ext cx="277006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altLang="fr-FR" sz="1600" b="1">
                <a:solidFill>
                  <a:srgbClr val="4D539D"/>
                </a:solidFill>
                <a:latin typeface="+mj-lt"/>
                <a:cs typeface="Arial"/>
              </a:rPr>
              <a:t>1. Caractéristiques</a:t>
            </a:r>
            <a:endParaRPr lang="fr-FR" sz="1600" b="1">
              <a:solidFill>
                <a:srgbClr val="4D539D"/>
              </a:solidFill>
              <a:latin typeface="+mj-lt"/>
            </a:endParaRPr>
          </a:p>
        </p:txBody>
      </p:sp>
      <p:sp>
        <p:nvSpPr>
          <p:cNvPr id="26" name="ZoneTexte 25">
            <a:extLst>
              <a:ext uri="{FF2B5EF4-FFF2-40B4-BE49-F238E27FC236}">
                <a16:creationId xmlns:a16="http://schemas.microsoft.com/office/drawing/2014/main" id="{E4D15D7E-41F5-A000-F054-7B2DDD9CEC04}"/>
              </a:ext>
            </a:extLst>
          </p:cNvPr>
          <p:cNvSpPr txBox="1"/>
          <p:nvPr/>
        </p:nvSpPr>
        <p:spPr>
          <a:xfrm>
            <a:off x="211377" y="3130006"/>
            <a:ext cx="1342805" cy="276999"/>
          </a:xfrm>
          <a:prstGeom prst="rect">
            <a:avLst/>
          </a:prstGeom>
          <a:solidFill>
            <a:srgbClr val="F6D75F"/>
          </a:solidFill>
        </p:spPr>
        <p:txBody>
          <a:bodyPr wrap="square" rtlCol="0">
            <a:spAutoFit/>
          </a:bodyPr>
          <a:lstStyle>
            <a:defPPr>
              <a:defRPr lang="fr-FR"/>
            </a:defPPr>
            <a:lvl1pPr algn="ctr">
              <a:defRPr sz="1200" b="1">
                <a:solidFill>
                  <a:srgbClr val="3A5CA9"/>
                </a:solidFill>
                <a:latin typeface="Montserrat" pitchFamily="2" charset="77"/>
                <a:cs typeface="Arial"/>
              </a:defRPr>
            </a:lvl1pPr>
          </a:lstStyle>
          <a:p>
            <a:r>
              <a:rPr lang="fr-FR" altLang="fr-FR" dirty="0">
                <a:solidFill>
                  <a:srgbClr val="4D539D"/>
                </a:solidFill>
                <a:latin typeface="+mj-lt"/>
              </a:rPr>
              <a:t>Bluetooth </a:t>
            </a:r>
            <a:endParaRPr lang="fr-FR" dirty="0">
              <a:solidFill>
                <a:srgbClr val="4D539D"/>
              </a:solidFill>
              <a:latin typeface="+mj-lt"/>
            </a:endParaRPr>
          </a:p>
        </p:txBody>
      </p:sp>
      <p:sp>
        <p:nvSpPr>
          <p:cNvPr id="30" name="ZoneTexte 29">
            <a:extLst>
              <a:ext uri="{FF2B5EF4-FFF2-40B4-BE49-F238E27FC236}">
                <a16:creationId xmlns:a16="http://schemas.microsoft.com/office/drawing/2014/main" id="{52135281-C6B9-B1E3-FE0A-D538C41FE2EA}"/>
              </a:ext>
            </a:extLst>
          </p:cNvPr>
          <p:cNvSpPr txBox="1"/>
          <p:nvPr/>
        </p:nvSpPr>
        <p:spPr>
          <a:xfrm>
            <a:off x="6268234" y="1862545"/>
            <a:ext cx="1349021" cy="276999"/>
          </a:xfrm>
          <a:prstGeom prst="rect">
            <a:avLst/>
          </a:prstGeom>
          <a:solidFill>
            <a:srgbClr val="F6D75F"/>
          </a:solidFill>
        </p:spPr>
        <p:txBody>
          <a:bodyPr wrap="square" lIns="91440" tIns="45720" rIns="91440" bIns="45720" rtlCol="0" anchor="t">
            <a:spAutoFit/>
          </a:bodyPr>
          <a:lstStyle>
            <a:defPPr>
              <a:defRPr lang="fr-FR"/>
            </a:defPPr>
            <a:lvl1pPr algn="ctr">
              <a:defRPr sz="1200" b="1">
                <a:solidFill>
                  <a:srgbClr val="3A5CA9"/>
                </a:solidFill>
                <a:latin typeface="Montserrat" pitchFamily="2" charset="77"/>
                <a:cs typeface="Arial"/>
              </a:defRPr>
            </a:lvl1pPr>
          </a:lstStyle>
          <a:p>
            <a:r>
              <a:rPr lang="fr-FR" altLang="fr-FR" dirty="0">
                <a:solidFill>
                  <a:srgbClr val="4D539D"/>
                </a:solidFill>
                <a:latin typeface="+mj-lt"/>
              </a:rPr>
              <a:t>Connectivité </a:t>
            </a:r>
            <a:endParaRPr lang="fr-FR" dirty="0">
              <a:solidFill>
                <a:srgbClr val="4D539D"/>
              </a:solidFill>
              <a:latin typeface="+mj-lt"/>
            </a:endParaRPr>
          </a:p>
        </p:txBody>
      </p:sp>
      <p:sp>
        <p:nvSpPr>
          <p:cNvPr id="31" name="ZoneTexte 30">
            <a:extLst>
              <a:ext uri="{FF2B5EF4-FFF2-40B4-BE49-F238E27FC236}">
                <a16:creationId xmlns:a16="http://schemas.microsoft.com/office/drawing/2014/main" id="{E1F2C80A-3A88-4348-17E6-FB13D7EBC7BB}"/>
              </a:ext>
            </a:extLst>
          </p:cNvPr>
          <p:cNvSpPr txBox="1"/>
          <p:nvPr/>
        </p:nvSpPr>
        <p:spPr>
          <a:xfrm>
            <a:off x="7578756" y="1862545"/>
            <a:ext cx="4334984" cy="46166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90170" lvl="1" algn="just">
              <a:defRPr/>
            </a:pPr>
            <a:r>
              <a:rPr lang="fr-FR" sz="1200" dirty="0">
                <a:solidFill>
                  <a:srgbClr val="59596B"/>
                </a:solidFill>
                <a:latin typeface="Arial"/>
                <a:ea typeface="Roboto"/>
                <a:cs typeface="Arial"/>
              </a:rPr>
              <a:t>Connexion directe par câble USB au terminal mobile ou sans fil via Bluetooth.</a:t>
            </a:r>
            <a:endParaRPr lang="en-US" dirty="0"/>
          </a:p>
        </p:txBody>
      </p:sp>
      <p:sp>
        <p:nvSpPr>
          <p:cNvPr id="33" name="ZoneTexte 32">
            <a:extLst>
              <a:ext uri="{FF2B5EF4-FFF2-40B4-BE49-F238E27FC236}">
                <a16:creationId xmlns:a16="http://schemas.microsoft.com/office/drawing/2014/main" id="{B41E31A8-12EF-15AC-DFF0-0CE5C862B574}"/>
              </a:ext>
            </a:extLst>
          </p:cNvPr>
          <p:cNvSpPr txBox="1"/>
          <p:nvPr/>
        </p:nvSpPr>
        <p:spPr>
          <a:xfrm>
            <a:off x="1554182" y="3149070"/>
            <a:ext cx="4244620" cy="46166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90170" lvl="1" algn="just">
              <a:defRPr/>
            </a:pPr>
            <a:r>
              <a:rPr lang="fr-FR" sz="1200" dirty="0">
                <a:solidFill>
                  <a:srgbClr val="59596B"/>
                </a:solidFill>
                <a:ea typeface="Roboto"/>
                <a:cs typeface="+mn-lt"/>
              </a:rPr>
              <a:t>Version 5.0; Profils DIS et BAS BLE. Appairage Bluetooth simplifié grâce à une puce NFC intégrée.</a:t>
            </a:r>
            <a:endParaRPr lang="fr-FR" dirty="0"/>
          </a:p>
        </p:txBody>
      </p:sp>
      <p:sp>
        <p:nvSpPr>
          <p:cNvPr id="36" name="ZoneTexte 35">
            <a:extLst>
              <a:ext uri="{FF2B5EF4-FFF2-40B4-BE49-F238E27FC236}">
                <a16:creationId xmlns:a16="http://schemas.microsoft.com/office/drawing/2014/main" id="{8D616FE8-003C-1D3A-D270-50B5667FCF05}"/>
              </a:ext>
            </a:extLst>
          </p:cNvPr>
          <p:cNvSpPr txBox="1"/>
          <p:nvPr/>
        </p:nvSpPr>
        <p:spPr>
          <a:xfrm>
            <a:off x="200394" y="4152977"/>
            <a:ext cx="1357491" cy="461665"/>
          </a:xfrm>
          <a:prstGeom prst="rect">
            <a:avLst/>
          </a:prstGeom>
          <a:solidFill>
            <a:srgbClr val="F6D75F"/>
          </a:solidFill>
        </p:spPr>
        <p:txBody>
          <a:bodyPr wrap="square" rtlCol="0">
            <a:spAutoFit/>
          </a:bodyPr>
          <a:lstStyle>
            <a:defPPr>
              <a:defRPr lang="fr-FR"/>
            </a:defPPr>
            <a:lvl1pPr algn="ctr">
              <a:defRPr sz="1200" b="1">
                <a:solidFill>
                  <a:srgbClr val="3A5CA9"/>
                </a:solidFill>
                <a:latin typeface="Montserrat" pitchFamily="2" charset="77"/>
                <a:cs typeface="Arial"/>
              </a:defRPr>
            </a:lvl1pPr>
          </a:lstStyle>
          <a:p>
            <a:r>
              <a:rPr lang="fr-FR" altLang="fr-FR" dirty="0">
                <a:solidFill>
                  <a:srgbClr val="4D539D"/>
                </a:solidFill>
                <a:latin typeface="+mj-lt"/>
              </a:rPr>
              <a:t>Température de fonctionnement </a:t>
            </a:r>
            <a:endParaRPr lang="fr-FR" dirty="0">
              <a:solidFill>
                <a:srgbClr val="4D539D"/>
              </a:solidFill>
              <a:latin typeface="+mj-lt"/>
            </a:endParaRPr>
          </a:p>
        </p:txBody>
      </p:sp>
      <p:sp>
        <p:nvSpPr>
          <p:cNvPr id="37" name="ZoneTexte 36">
            <a:extLst>
              <a:ext uri="{FF2B5EF4-FFF2-40B4-BE49-F238E27FC236}">
                <a16:creationId xmlns:a16="http://schemas.microsoft.com/office/drawing/2014/main" id="{41097B8A-782F-CA31-AD84-6A2FB28407C3}"/>
              </a:ext>
            </a:extLst>
          </p:cNvPr>
          <p:cNvSpPr txBox="1"/>
          <p:nvPr/>
        </p:nvSpPr>
        <p:spPr>
          <a:xfrm>
            <a:off x="1547692" y="4212911"/>
            <a:ext cx="4735690" cy="27699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90170" lvl="1" algn="just">
              <a:buClr>
                <a:srgbClr val="C00000"/>
              </a:buClr>
              <a:defRPr/>
            </a:pPr>
            <a:r>
              <a:rPr lang="fr-FR" sz="1200" dirty="0">
                <a:solidFill>
                  <a:srgbClr val="59596B"/>
                </a:solidFill>
                <a:latin typeface="Arial"/>
                <a:ea typeface="Roboto"/>
                <a:cs typeface="Arial"/>
              </a:rPr>
              <a:t>-10 °C à 40 °C</a:t>
            </a:r>
          </a:p>
        </p:txBody>
      </p:sp>
      <p:sp>
        <p:nvSpPr>
          <p:cNvPr id="41" name="ZoneTexte 40">
            <a:extLst>
              <a:ext uri="{FF2B5EF4-FFF2-40B4-BE49-F238E27FC236}">
                <a16:creationId xmlns:a16="http://schemas.microsoft.com/office/drawing/2014/main" id="{EEDE151E-37D7-64D2-E65F-F7BA0BFF9FBC}"/>
              </a:ext>
            </a:extLst>
          </p:cNvPr>
          <p:cNvSpPr txBox="1"/>
          <p:nvPr/>
        </p:nvSpPr>
        <p:spPr>
          <a:xfrm>
            <a:off x="190796" y="5188972"/>
            <a:ext cx="1349021" cy="276999"/>
          </a:xfrm>
          <a:prstGeom prst="rect">
            <a:avLst/>
          </a:prstGeom>
          <a:solidFill>
            <a:srgbClr val="F6D75F"/>
          </a:solidFill>
        </p:spPr>
        <p:txBody>
          <a:bodyPr wrap="square" rtlCol="0">
            <a:spAutoFit/>
          </a:bodyPr>
          <a:lstStyle>
            <a:defPPr>
              <a:defRPr lang="fr-FR"/>
            </a:defPPr>
            <a:lvl1pPr algn="ctr">
              <a:defRPr sz="1200" b="1">
                <a:solidFill>
                  <a:srgbClr val="3A5CA9"/>
                </a:solidFill>
                <a:latin typeface="Montserrat" pitchFamily="2" charset="77"/>
                <a:cs typeface="Arial"/>
              </a:defRPr>
            </a:lvl1pPr>
          </a:lstStyle>
          <a:p>
            <a:r>
              <a:rPr lang="fr-FR" altLang="fr-FR" dirty="0">
                <a:solidFill>
                  <a:srgbClr val="4D539D"/>
                </a:solidFill>
                <a:latin typeface="+mj-lt"/>
              </a:rPr>
              <a:t>Dimensions</a:t>
            </a:r>
            <a:endParaRPr lang="fr-FR" dirty="0">
              <a:solidFill>
                <a:srgbClr val="4D539D"/>
              </a:solidFill>
              <a:latin typeface="+mj-lt"/>
            </a:endParaRPr>
          </a:p>
        </p:txBody>
      </p:sp>
      <p:sp>
        <p:nvSpPr>
          <p:cNvPr id="42" name="ZoneTexte 41">
            <a:extLst>
              <a:ext uri="{FF2B5EF4-FFF2-40B4-BE49-F238E27FC236}">
                <a16:creationId xmlns:a16="http://schemas.microsoft.com/office/drawing/2014/main" id="{8E166083-DC98-79C4-CDC6-5A780742CA6E}"/>
              </a:ext>
            </a:extLst>
          </p:cNvPr>
          <p:cNvSpPr txBox="1"/>
          <p:nvPr/>
        </p:nvSpPr>
        <p:spPr>
          <a:xfrm>
            <a:off x="1581235" y="5200226"/>
            <a:ext cx="5101446" cy="27699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0" lvl="1">
              <a:defRPr/>
            </a:pPr>
            <a:r>
              <a:rPr lang="fr-FR" sz="1200" dirty="0">
                <a:solidFill>
                  <a:srgbClr val="59596B"/>
                </a:solidFill>
                <a:latin typeface="Arial"/>
                <a:ea typeface="Roboto"/>
                <a:cs typeface="Arial"/>
              </a:rPr>
              <a:t>190 mm x 79 mm x 154 mm sans le terminal mobile ordinateur.</a:t>
            </a:r>
          </a:p>
        </p:txBody>
      </p:sp>
      <p:sp>
        <p:nvSpPr>
          <p:cNvPr id="43" name="ZoneTexte 42">
            <a:extLst>
              <a:ext uri="{FF2B5EF4-FFF2-40B4-BE49-F238E27FC236}">
                <a16:creationId xmlns:a16="http://schemas.microsoft.com/office/drawing/2014/main" id="{3B2E52AC-6963-2F26-4414-0A9957C0383F}"/>
              </a:ext>
            </a:extLst>
          </p:cNvPr>
          <p:cNvSpPr txBox="1"/>
          <p:nvPr/>
        </p:nvSpPr>
        <p:spPr>
          <a:xfrm>
            <a:off x="198671" y="4787356"/>
            <a:ext cx="1349021" cy="276999"/>
          </a:xfrm>
          <a:prstGeom prst="rect">
            <a:avLst/>
          </a:prstGeom>
          <a:solidFill>
            <a:srgbClr val="F6D75F"/>
          </a:solidFill>
        </p:spPr>
        <p:txBody>
          <a:bodyPr wrap="square" rtlCol="0">
            <a:spAutoFit/>
          </a:bodyPr>
          <a:lstStyle>
            <a:defPPr>
              <a:defRPr lang="fr-FR"/>
            </a:defPPr>
            <a:lvl1pPr algn="ctr">
              <a:defRPr sz="1200" b="1">
                <a:solidFill>
                  <a:srgbClr val="3A5CA9"/>
                </a:solidFill>
                <a:latin typeface="Montserrat" pitchFamily="2" charset="77"/>
                <a:cs typeface="Arial"/>
              </a:defRPr>
            </a:lvl1pPr>
          </a:lstStyle>
          <a:p>
            <a:r>
              <a:rPr lang="fr-FR" altLang="fr-FR" dirty="0">
                <a:solidFill>
                  <a:srgbClr val="4D539D"/>
                </a:solidFill>
                <a:latin typeface="+mj-lt"/>
              </a:rPr>
              <a:t>Poids</a:t>
            </a:r>
            <a:endParaRPr lang="fr-FR" dirty="0">
              <a:solidFill>
                <a:srgbClr val="4D539D"/>
              </a:solidFill>
              <a:latin typeface="+mj-lt"/>
            </a:endParaRPr>
          </a:p>
        </p:txBody>
      </p:sp>
      <p:sp>
        <p:nvSpPr>
          <p:cNvPr id="44" name="ZoneTexte 43">
            <a:extLst>
              <a:ext uri="{FF2B5EF4-FFF2-40B4-BE49-F238E27FC236}">
                <a16:creationId xmlns:a16="http://schemas.microsoft.com/office/drawing/2014/main" id="{F6A59C41-1C9F-5A49-32DB-D1B3C74809D9}"/>
              </a:ext>
            </a:extLst>
          </p:cNvPr>
          <p:cNvSpPr txBox="1"/>
          <p:nvPr/>
        </p:nvSpPr>
        <p:spPr>
          <a:xfrm>
            <a:off x="1517455" y="4777610"/>
            <a:ext cx="4486069" cy="27699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90170" lvl="1" algn="just">
              <a:defRPr/>
            </a:pPr>
            <a:r>
              <a:rPr lang="fr-FR" sz="1200" dirty="0">
                <a:solidFill>
                  <a:srgbClr val="59596B"/>
                </a:solidFill>
                <a:latin typeface="Arial"/>
                <a:ea typeface="Roboto"/>
                <a:cs typeface="Arial"/>
              </a:rPr>
              <a:t>450 g sans le terminal mobile ordinateur.</a:t>
            </a:r>
          </a:p>
        </p:txBody>
      </p:sp>
      <p:sp>
        <p:nvSpPr>
          <p:cNvPr id="45" name="ZoneTexte 44">
            <a:extLst>
              <a:ext uri="{FF2B5EF4-FFF2-40B4-BE49-F238E27FC236}">
                <a16:creationId xmlns:a16="http://schemas.microsoft.com/office/drawing/2014/main" id="{6A4EB6C0-69FD-9A85-BC2F-9F059E7D8A4E}"/>
              </a:ext>
            </a:extLst>
          </p:cNvPr>
          <p:cNvSpPr txBox="1"/>
          <p:nvPr/>
        </p:nvSpPr>
        <p:spPr>
          <a:xfrm>
            <a:off x="6268235" y="1372977"/>
            <a:ext cx="1349021" cy="276999"/>
          </a:xfrm>
          <a:prstGeom prst="rect">
            <a:avLst/>
          </a:prstGeom>
          <a:solidFill>
            <a:srgbClr val="F6D75F"/>
          </a:solidFill>
        </p:spPr>
        <p:txBody>
          <a:bodyPr wrap="square" rtlCol="0">
            <a:spAutoFit/>
          </a:bodyPr>
          <a:lstStyle>
            <a:defPPr>
              <a:defRPr lang="fr-FR"/>
            </a:defPPr>
            <a:lvl1pPr algn="ctr">
              <a:defRPr sz="1200" b="1">
                <a:solidFill>
                  <a:srgbClr val="3A5CA9"/>
                </a:solidFill>
                <a:latin typeface="Montserrat" pitchFamily="2" charset="77"/>
                <a:cs typeface="Arial"/>
              </a:defRPr>
            </a:lvl1pPr>
          </a:lstStyle>
          <a:p>
            <a:r>
              <a:rPr lang="fr-FR" dirty="0">
                <a:solidFill>
                  <a:srgbClr val="4D539D"/>
                </a:solidFill>
                <a:latin typeface="+mj-lt"/>
              </a:rPr>
              <a:t>Résistance</a:t>
            </a:r>
          </a:p>
        </p:txBody>
      </p:sp>
      <p:sp>
        <p:nvSpPr>
          <p:cNvPr id="46" name="ZoneTexte 45">
            <a:extLst>
              <a:ext uri="{FF2B5EF4-FFF2-40B4-BE49-F238E27FC236}">
                <a16:creationId xmlns:a16="http://schemas.microsoft.com/office/drawing/2014/main" id="{662B079E-67E3-9DEE-F243-5782E227F1DE}"/>
              </a:ext>
            </a:extLst>
          </p:cNvPr>
          <p:cNvSpPr txBox="1"/>
          <p:nvPr/>
        </p:nvSpPr>
        <p:spPr>
          <a:xfrm>
            <a:off x="7578756" y="1302645"/>
            <a:ext cx="4315658" cy="64633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90170" lvl="1" algn="just">
              <a:buClr>
                <a:srgbClr val="C00000"/>
              </a:buClr>
              <a:defRPr/>
            </a:pPr>
            <a:r>
              <a:rPr lang="fr-FR" sz="1200" dirty="0">
                <a:solidFill>
                  <a:srgbClr val="59596B"/>
                </a:solidFill>
                <a:latin typeface="Arial"/>
                <a:ea typeface="Roboto"/>
                <a:cs typeface="Arial"/>
              </a:rPr>
              <a:t>Résiste à de multiples chutes de 1,2 m sur le </a:t>
            </a:r>
            <a:r>
              <a:rPr lang="fr-FR" sz="1200" dirty="0">
                <a:solidFill>
                  <a:srgbClr val="59596B"/>
                </a:solidFill>
                <a:ea typeface="Roboto"/>
                <a:cs typeface="Arial"/>
              </a:rPr>
              <a:t>béton de 0 °C à 40 °C .</a:t>
            </a:r>
            <a:r>
              <a:rPr lang="fr-FR" sz="1200" dirty="0">
                <a:solidFill>
                  <a:srgbClr val="59596B"/>
                </a:solidFill>
                <a:latin typeface="Arial"/>
                <a:ea typeface="Roboto"/>
                <a:cs typeface="Arial"/>
              </a:rPr>
              <a:t>Résiste à 1 000 </a:t>
            </a:r>
            <a:r>
              <a:rPr lang="fr-FR" sz="1200" dirty="0" err="1">
                <a:solidFill>
                  <a:srgbClr val="59596B"/>
                </a:solidFill>
                <a:latin typeface="Arial"/>
                <a:ea typeface="Roboto"/>
                <a:cs typeface="Arial"/>
              </a:rPr>
              <a:t>tumbles</a:t>
            </a:r>
            <a:r>
              <a:rPr lang="fr-FR" sz="1200" dirty="0">
                <a:solidFill>
                  <a:srgbClr val="59596B"/>
                </a:solidFill>
                <a:latin typeface="Arial"/>
                <a:ea typeface="Roboto"/>
                <a:cs typeface="Arial"/>
              </a:rPr>
              <a:t> (tours de tambour) à 0,5 m. </a:t>
            </a:r>
          </a:p>
        </p:txBody>
      </p:sp>
      <p:sp>
        <p:nvSpPr>
          <p:cNvPr id="20" name="ZoneTexte 19">
            <a:extLst>
              <a:ext uri="{FF2B5EF4-FFF2-40B4-BE49-F238E27FC236}">
                <a16:creationId xmlns:a16="http://schemas.microsoft.com/office/drawing/2014/main" id="{E1E0999A-6EB6-1F28-077B-508ECBE7FDD0}"/>
              </a:ext>
            </a:extLst>
          </p:cNvPr>
          <p:cNvSpPr txBox="1"/>
          <p:nvPr/>
        </p:nvSpPr>
        <p:spPr>
          <a:xfrm>
            <a:off x="235401" y="1263418"/>
            <a:ext cx="1329827" cy="461665"/>
          </a:xfrm>
          <a:prstGeom prst="rect">
            <a:avLst/>
          </a:prstGeom>
          <a:solidFill>
            <a:srgbClr val="F6D75F"/>
          </a:solidFill>
        </p:spPr>
        <p:txBody>
          <a:bodyPr wrap="square" lIns="91440" tIns="45720" rIns="91440" bIns="45720" rtlCol="0" anchor="t">
            <a:spAutoFit/>
          </a:bodyPr>
          <a:lstStyle>
            <a:defPPr>
              <a:defRPr lang="fr-FR"/>
            </a:defPPr>
            <a:lvl1pPr algn="ctr">
              <a:defRPr sz="1200" b="1">
                <a:solidFill>
                  <a:srgbClr val="3A5CA9"/>
                </a:solidFill>
                <a:latin typeface="Montserrat" pitchFamily="2" charset="77"/>
                <a:cs typeface="Arial"/>
              </a:defRPr>
            </a:lvl1pPr>
          </a:lstStyle>
          <a:p>
            <a:r>
              <a:rPr lang="fr-FR" altLang="fr-FR" dirty="0">
                <a:solidFill>
                  <a:srgbClr val="4D539D"/>
                </a:solidFill>
                <a:latin typeface="+mj-lt"/>
              </a:rPr>
              <a:t>Capteur de données </a:t>
            </a:r>
            <a:endParaRPr lang="fr-FR" dirty="0"/>
          </a:p>
        </p:txBody>
      </p:sp>
      <p:sp>
        <p:nvSpPr>
          <p:cNvPr id="21" name="ZoneTexte 20">
            <a:extLst>
              <a:ext uri="{FF2B5EF4-FFF2-40B4-BE49-F238E27FC236}">
                <a16:creationId xmlns:a16="http://schemas.microsoft.com/office/drawing/2014/main" id="{F832332A-755D-85EA-D9DC-22136A0B10C0}"/>
              </a:ext>
            </a:extLst>
          </p:cNvPr>
          <p:cNvSpPr txBox="1"/>
          <p:nvPr/>
        </p:nvSpPr>
        <p:spPr>
          <a:xfrm>
            <a:off x="1581235" y="1247962"/>
            <a:ext cx="4588977" cy="64633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90170" lvl="1" algn="just">
              <a:defRPr/>
            </a:pPr>
            <a:r>
              <a:rPr lang="fr-FR" sz="1200" dirty="0">
                <a:solidFill>
                  <a:srgbClr val="59596B"/>
                </a:solidFill>
                <a:latin typeface="Arial"/>
                <a:ea typeface="Roboto"/>
                <a:cs typeface="Arial"/>
              </a:rPr>
              <a:t>Capture de tags UHF RFID rapide et précise. Capacité de lecture intégrée des codes-barres 1D/2D. Mode « Tag Finder » pour localiser un colis, une palette ou une boîte spécifique</a:t>
            </a:r>
            <a:endParaRPr lang="en-US" sz="1200" dirty="0">
              <a:solidFill>
                <a:srgbClr val="59596B"/>
              </a:solidFill>
              <a:latin typeface="Arial"/>
              <a:ea typeface="Roboto"/>
              <a:cs typeface="Arial"/>
            </a:endParaRPr>
          </a:p>
        </p:txBody>
      </p:sp>
      <p:sp>
        <p:nvSpPr>
          <p:cNvPr id="28" name="Titre 4">
            <a:extLst>
              <a:ext uri="{FF2B5EF4-FFF2-40B4-BE49-F238E27FC236}">
                <a16:creationId xmlns:a16="http://schemas.microsoft.com/office/drawing/2014/main" id="{68B55AFA-57CD-627B-4FEB-21047C9F8FBC}"/>
              </a:ext>
            </a:extLst>
          </p:cNvPr>
          <p:cNvSpPr txBox="1">
            <a:spLocks/>
          </p:cNvSpPr>
          <p:nvPr/>
        </p:nvSpPr>
        <p:spPr>
          <a:xfrm>
            <a:off x="233083" y="259847"/>
            <a:ext cx="10054495" cy="33239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kern="1200" cap="small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2350" dirty="0" err="1">
                <a:latin typeface="Arial"/>
                <a:cs typeface="Arial"/>
              </a:rPr>
              <a:t>Caracteristiques</a:t>
            </a:r>
            <a:r>
              <a:rPr lang="fr-FR" sz="2350" dirty="0">
                <a:latin typeface="Arial"/>
                <a:cs typeface="Arial"/>
              </a:rPr>
              <a:t> – </a:t>
            </a:r>
            <a:r>
              <a:rPr lang="en-US" sz="2350" dirty="0">
                <a:latin typeface="Arial"/>
                <a:cs typeface="Arial"/>
              </a:rPr>
              <a:t>Terminal IH45 UHF RFID - Honeywell</a:t>
            </a:r>
            <a:endParaRPr lang="fr-FR" sz="2350" dirty="0">
              <a:latin typeface="Arial"/>
              <a:cs typeface="Arial"/>
            </a:endParaRPr>
          </a:p>
        </p:txBody>
      </p:sp>
      <p:sp>
        <p:nvSpPr>
          <p:cNvPr id="53" name="ZoneTexte 52">
            <a:extLst>
              <a:ext uri="{FF2B5EF4-FFF2-40B4-BE49-F238E27FC236}">
                <a16:creationId xmlns:a16="http://schemas.microsoft.com/office/drawing/2014/main" id="{F305CB48-9E63-2563-3D1E-1723E2B213BC}"/>
              </a:ext>
            </a:extLst>
          </p:cNvPr>
          <p:cNvSpPr txBox="1"/>
          <p:nvPr/>
        </p:nvSpPr>
        <p:spPr>
          <a:xfrm>
            <a:off x="200394" y="1995946"/>
            <a:ext cx="1329827" cy="276999"/>
          </a:xfrm>
          <a:prstGeom prst="rect">
            <a:avLst/>
          </a:prstGeom>
          <a:solidFill>
            <a:srgbClr val="F6D75F"/>
          </a:solidFill>
        </p:spPr>
        <p:txBody>
          <a:bodyPr wrap="square" lIns="91440" tIns="45720" rIns="91440" bIns="45720" rtlCol="0" anchor="t">
            <a:spAutoFit/>
          </a:bodyPr>
          <a:lstStyle>
            <a:defPPr>
              <a:defRPr lang="fr-FR"/>
            </a:defPPr>
            <a:lvl1pPr algn="ctr">
              <a:defRPr sz="1200" b="1">
                <a:solidFill>
                  <a:srgbClr val="3A5CA9"/>
                </a:solidFill>
                <a:latin typeface="Montserrat" pitchFamily="2" charset="77"/>
                <a:cs typeface="Arial"/>
              </a:defRPr>
            </a:lvl1pPr>
          </a:lstStyle>
          <a:p>
            <a:r>
              <a:rPr lang="fr-FR" altLang="fr-FR" dirty="0">
                <a:solidFill>
                  <a:srgbClr val="4D539D"/>
                </a:solidFill>
                <a:latin typeface="+mj-lt"/>
              </a:rPr>
              <a:t>Mémoire </a:t>
            </a:r>
            <a:endParaRPr lang="fr-FR" dirty="0"/>
          </a:p>
        </p:txBody>
      </p:sp>
      <p:sp>
        <p:nvSpPr>
          <p:cNvPr id="54" name="ZoneTexte 53">
            <a:extLst>
              <a:ext uri="{FF2B5EF4-FFF2-40B4-BE49-F238E27FC236}">
                <a16:creationId xmlns:a16="http://schemas.microsoft.com/office/drawing/2014/main" id="{310E82E4-EB37-0D4C-3744-C207167022E1}"/>
              </a:ext>
            </a:extLst>
          </p:cNvPr>
          <p:cNvSpPr txBox="1"/>
          <p:nvPr/>
        </p:nvSpPr>
        <p:spPr>
          <a:xfrm>
            <a:off x="217865" y="2497801"/>
            <a:ext cx="1329827" cy="276999"/>
          </a:xfrm>
          <a:prstGeom prst="rect">
            <a:avLst/>
          </a:prstGeom>
          <a:solidFill>
            <a:srgbClr val="F6D75F"/>
          </a:solidFill>
        </p:spPr>
        <p:txBody>
          <a:bodyPr wrap="square" lIns="91440" tIns="45720" rIns="91440" bIns="45720" rtlCol="0" anchor="t">
            <a:spAutoFit/>
          </a:bodyPr>
          <a:lstStyle>
            <a:defPPr>
              <a:defRPr lang="fr-FR"/>
            </a:defPPr>
            <a:lvl1pPr algn="ctr">
              <a:defRPr sz="1200" b="1">
                <a:solidFill>
                  <a:srgbClr val="3A5CA9"/>
                </a:solidFill>
                <a:latin typeface="Montserrat" pitchFamily="2" charset="77"/>
                <a:cs typeface="Arial"/>
              </a:defRPr>
            </a:lvl1pPr>
          </a:lstStyle>
          <a:p>
            <a:r>
              <a:rPr lang="fr-FR" altLang="fr-FR" dirty="0">
                <a:solidFill>
                  <a:srgbClr val="4D539D"/>
                </a:solidFill>
                <a:latin typeface="+mj-lt"/>
              </a:rPr>
              <a:t>Batterie </a:t>
            </a:r>
            <a:endParaRPr lang="fr-FR" dirty="0"/>
          </a:p>
        </p:txBody>
      </p:sp>
      <p:sp>
        <p:nvSpPr>
          <p:cNvPr id="55" name="ZoneTexte 54">
            <a:extLst>
              <a:ext uri="{FF2B5EF4-FFF2-40B4-BE49-F238E27FC236}">
                <a16:creationId xmlns:a16="http://schemas.microsoft.com/office/drawing/2014/main" id="{BACB7674-C91C-2733-0A0E-71FE41A24FD3}"/>
              </a:ext>
            </a:extLst>
          </p:cNvPr>
          <p:cNvSpPr txBox="1"/>
          <p:nvPr/>
        </p:nvSpPr>
        <p:spPr>
          <a:xfrm>
            <a:off x="1581235" y="1995945"/>
            <a:ext cx="4447825" cy="27699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90170" lvl="1" algn="just">
              <a:defRPr/>
            </a:pPr>
            <a:r>
              <a:rPr lang="fr-FR" sz="1200" dirty="0">
                <a:solidFill>
                  <a:srgbClr val="59596B"/>
                </a:solidFill>
                <a:latin typeface="Arial"/>
                <a:ea typeface="Roboto"/>
                <a:cs typeface="Arial"/>
              </a:rPr>
              <a:t>2 Go / 16 Go (standard)  ; </a:t>
            </a:r>
            <a:r>
              <a:rPr lang="pl-PL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4 Go / 16 Go ou 32 Go</a:t>
            </a:r>
            <a:r>
              <a:rPr lang="fr-FR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 (premium)</a:t>
            </a:r>
            <a:r>
              <a:rPr lang="fr-FR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Roboto"/>
                <a:cs typeface="Arial"/>
              </a:rPr>
              <a:t> </a:t>
            </a:r>
            <a:endParaRPr lang="fr-FR" dirty="0">
              <a:solidFill>
                <a:schemeClr val="tx1">
                  <a:lumMod val="65000"/>
                  <a:lumOff val="35000"/>
                </a:schemeClr>
              </a:solidFill>
              <a:latin typeface="+mj-lt"/>
            </a:endParaRPr>
          </a:p>
        </p:txBody>
      </p:sp>
      <p:sp>
        <p:nvSpPr>
          <p:cNvPr id="56" name="ZoneTexte 55">
            <a:extLst>
              <a:ext uri="{FF2B5EF4-FFF2-40B4-BE49-F238E27FC236}">
                <a16:creationId xmlns:a16="http://schemas.microsoft.com/office/drawing/2014/main" id="{41B4FAFB-7658-42E7-FBDC-811270F6E538}"/>
              </a:ext>
            </a:extLst>
          </p:cNvPr>
          <p:cNvSpPr txBox="1"/>
          <p:nvPr/>
        </p:nvSpPr>
        <p:spPr>
          <a:xfrm>
            <a:off x="1573698" y="2378179"/>
            <a:ext cx="4447825" cy="64633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90170" lvl="1" algn="just">
              <a:defRPr/>
            </a:pPr>
            <a:r>
              <a:rPr lang="fr-FR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Batterie rechargeable Lithium-Polymère haute capacité de 3,8 V / 4 000 mAh. Remplaçable à chaud, amovible facilement et sans outil, sans avoir à retirer le terminal mobile.</a:t>
            </a:r>
          </a:p>
        </p:txBody>
      </p:sp>
      <p:sp>
        <p:nvSpPr>
          <p:cNvPr id="57" name="ZoneTexte 17">
            <a:extLst>
              <a:ext uri="{FF2B5EF4-FFF2-40B4-BE49-F238E27FC236}">
                <a16:creationId xmlns:a16="http://schemas.microsoft.com/office/drawing/2014/main" id="{F761D9EE-148D-863E-0E4B-92C4528D2402}"/>
              </a:ext>
            </a:extLst>
          </p:cNvPr>
          <p:cNvSpPr txBox="1"/>
          <p:nvPr/>
        </p:nvSpPr>
        <p:spPr>
          <a:xfrm>
            <a:off x="216207" y="3703264"/>
            <a:ext cx="1357491" cy="276999"/>
          </a:xfrm>
          <a:prstGeom prst="rect">
            <a:avLst/>
          </a:prstGeom>
          <a:solidFill>
            <a:srgbClr val="F6D75F"/>
          </a:solidFill>
        </p:spPr>
        <p:txBody>
          <a:bodyPr wrap="square" rtlCol="0">
            <a:spAutoFit/>
          </a:bodyPr>
          <a:lstStyle>
            <a:defPPr>
              <a:defRPr lang="fr-FR"/>
            </a:defPPr>
            <a:lvl1pPr marL="0" algn="ctr" defTabSz="914400" rtl="0" eaLnBrk="1" latinLnBrk="0" hangingPunct="1">
              <a:defRPr sz="1200" b="1" kern="1200">
                <a:solidFill>
                  <a:srgbClr val="3A5CA9"/>
                </a:solidFill>
                <a:latin typeface="Montserrat" pitchFamily="2" charset="77"/>
                <a:ea typeface="+mn-ea"/>
                <a:cs typeface="Arial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dirty="0">
                <a:solidFill>
                  <a:srgbClr val="4D539D"/>
                </a:solidFill>
                <a:latin typeface="+mj-lt"/>
              </a:rPr>
              <a:t>Etanchéité</a:t>
            </a:r>
          </a:p>
        </p:txBody>
      </p:sp>
      <p:sp>
        <p:nvSpPr>
          <p:cNvPr id="58" name="ZoneTexte 21">
            <a:extLst>
              <a:ext uri="{FF2B5EF4-FFF2-40B4-BE49-F238E27FC236}">
                <a16:creationId xmlns:a16="http://schemas.microsoft.com/office/drawing/2014/main" id="{74A0C48F-D67F-6D57-3986-F7D17152D984}"/>
              </a:ext>
            </a:extLst>
          </p:cNvPr>
          <p:cNvSpPr txBox="1"/>
          <p:nvPr/>
        </p:nvSpPr>
        <p:spPr>
          <a:xfrm>
            <a:off x="1517455" y="3713638"/>
            <a:ext cx="4441688" cy="27699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90170" lvl="1" algn="just">
              <a:defRPr/>
            </a:pPr>
            <a:r>
              <a:rPr lang="fr-FR" sz="1200" dirty="0">
                <a:solidFill>
                  <a:srgbClr val="59596B"/>
                </a:solidFill>
                <a:ea typeface="+mn-lt"/>
                <a:cs typeface="+mn-lt"/>
              </a:rPr>
              <a:t>Certifié IP54 contre la poussière et les projections d'eau</a:t>
            </a:r>
            <a:endParaRPr lang="fr-FR" dirty="0"/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CB1F4365-6FC6-B0FF-D644-F828FD67B734}"/>
              </a:ext>
            </a:extLst>
          </p:cNvPr>
          <p:cNvSpPr txBox="1"/>
          <p:nvPr/>
        </p:nvSpPr>
        <p:spPr>
          <a:xfrm>
            <a:off x="6268236" y="2426807"/>
            <a:ext cx="1349021" cy="276999"/>
          </a:xfrm>
          <a:prstGeom prst="rect">
            <a:avLst/>
          </a:prstGeom>
          <a:solidFill>
            <a:srgbClr val="F6D75F"/>
          </a:solidFill>
        </p:spPr>
        <p:txBody>
          <a:bodyPr wrap="square" lIns="91440" tIns="45720" rIns="91440" bIns="45720" rtlCol="0" anchor="t">
            <a:spAutoFit/>
          </a:bodyPr>
          <a:lstStyle>
            <a:defPPr>
              <a:defRPr lang="fr-FR"/>
            </a:defPPr>
            <a:lvl1pPr algn="ctr">
              <a:defRPr sz="1200" b="1">
                <a:solidFill>
                  <a:srgbClr val="3A5CA9"/>
                </a:solidFill>
                <a:latin typeface="Montserrat" pitchFamily="2" charset="77"/>
                <a:cs typeface="Arial"/>
              </a:defRPr>
            </a:lvl1pPr>
          </a:lstStyle>
          <a:p>
            <a:r>
              <a:rPr lang="fr-FR" altLang="fr-FR" dirty="0">
                <a:solidFill>
                  <a:srgbClr val="4D539D"/>
                </a:solidFill>
                <a:latin typeface="+mj-lt"/>
              </a:rPr>
              <a:t>Humidité</a:t>
            </a:r>
            <a:endParaRPr lang="fr-FR" dirty="0"/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EB6C578C-591C-0197-19F7-3DA2F0B35D0E}"/>
              </a:ext>
            </a:extLst>
          </p:cNvPr>
          <p:cNvSpPr txBox="1"/>
          <p:nvPr/>
        </p:nvSpPr>
        <p:spPr>
          <a:xfrm>
            <a:off x="7676542" y="2438146"/>
            <a:ext cx="4382836" cy="27699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just">
              <a:defRPr/>
            </a:pPr>
            <a:r>
              <a:rPr lang="fr-FR" sz="1200" dirty="0">
                <a:solidFill>
                  <a:srgbClr val="59596B"/>
                </a:solidFill>
                <a:ea typeface="+mn-lt"/>
                <a:cs typeface="+mn-lt"/>
              </a:rPr>
              <a:t>5 % à 95 % d'humidité relative sans condensation</a:t>
            </a:r>
            <a:endParaRPr lang="en-US" sz="1200" dirty="0">
              <a:solidFill>
                <a:srgbClr val="59596B"/>
              </a:solidFill>
              <a:ea typeface="+mn-lt"/>
              <a:cs typeface="+mn-lt"/>
            </a:endParaRP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A3D877F6-5920-3E84-3E0C-972D02833C50}"/>
              </a:ext>
            </a:extLst>
          </p:cNvPr>
          <p:cNvSpPr txBox="1"/>
          <p:nvPr/>
        </p:nvSpPr>
        <p:spPr>
          <a:xfrm>
            <a:off x="6268235" y="2897522"/>
            <a:ext cx="1349021" cy="461665"/>
          </a:xfrm>
          <a:prstGeom prst="rect">
            <a:avLst/>
          </a:prstGeom>
          <a:solidFill>
            <a:srgbClr val="F6D75F"/>
          </a:solidFill>
        </p:spPr>
        <p:txBody>
          <a:bodyPr wrap="square" lIns="91440" tIns="45720" rIns="91440" bIns="45720" rtlCol="0" anchor="t">
            <a:spAutoFit/>
          </a:bodyPr>
          <a:lstStyle>
            <a:defPPr>
              <a:defRPr lang="fr-FR"/>
            </a:defPPr>
            <a:lvl1pPr algn="ctr">
              <a:defRPr sz="1200" b="1">
                <a:solidFill>
                  <a:srgbClr val="3A5CA9"/>
                </a:solidFill>
                <a:latin typeface="Montserrat" pitchFamily="2" charset="77"/>
                <a:cs typeface="Arial"/>
              </a:defRPr>
            </a:lvl1pPr>
          </a:lstStyle>
          <a:p>
            <a:r>
              <a:rPr lang="fr-FR" altLang="fr-FR" dirty="0">
                <a:solidFill>
                  <a:srgbClr val="4D539D"/>
                </a:solidFill>
                <a:latin typeface="+mj-lt"/>
              </a:rPr>
              <a:t>Spécification RFID  </a:t>
            </a:r>
            <a:endParaRPr lang="fr-FR" dirty="0"/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5100D775-2DB4-74B3-BB02-838952898A9B}"/>
              </a:ext>
            </a:extLst>
          </p:cNvPr>
          <p:cNvSpPr txBox="1"/>
          <p:nvPr/>
        </p:nvSpPr>
        <p:spPr>
          <a:xfrm>
            <a:off x="7676542" y="2804383"/>
            <a:ext cx="4382836" cy="64633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just">
              <a:defRPr/>
            </a:pPr>
            <a:r>
              <a:rPr lang="fr-FR" sz="1200" dirty="0">
                <a:solidFill>
                  <a:srgbClr val="59596B"/>
                </a:solidFill>
                <a:ea typeface="+mn-lt"/>
                <a:cs typeface="+mn-lt"/>
              </a:rPr>
              <a:t>Normes EPC Class 1 Gen2, ISO 18000-6c, ISO 18000-63. Antenne à polarisation circulaire avec un champ de vision de 120° face à l'appareil.</a:t>
            </a:r>
            <a:endParaRPr lang="en-US" sz="1200" dirty="0">
              <a:solidFill>
                <a:srgbClr val="59596B"/>
              </a:solidFill>
              <a:ea typeface="+mn-lt"/>
              <a:cs typeface="+mn-lt"/>
            </a:endParaRP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1979BA31-5983-1DCC-166C-713767AC9946}"/>
              </a:ext>
            </a:extLst>
          </p:cNvPr>
          <p:cNvSpPr txBox="1"/>
          <p:nvPr/>
        </p:nvSpPr>
        <p:spPr>
          <a:xfrm>
            <a:off x="6268234" y="3669885"/>
            <a:ext cx="1349021" cy="276999"/>
          </a:xfrm>
          <a:prstGeom prst="rect">
            <a:avLst/>
          </a:prstGeom>
          <a:solidFill>
            <a:srgbClr val="F6D75F"/>
          </a:solidFill>
        </p:spPr>
        <p:txBody>
          <a:bodyPr wrap="square" lIns="91440" tIns="45720" rIns="91440" bIns="45720" rtlCol="0" anchor="t">
            <a:spAutoFit/>
          </a:bodyPr>
          <a:lstStyle>
            <a:defPPr>
              <a:defRPr lang="fr-FR"/>
            </a:defPPr>
            <a:lvl1pPr algn="ctr">
              <a:defRPr sz="1200" b="1">
                <a:solidFill>
                  <a:srgbClr val="3A5CA9"/>
                </a:solidFill>
                <a:latin typeface="Montserrat" pitchFamily="2" charset="77"/>
                <a:cs typeface="Arial"/>
              </a:defRPr>
            </a:lvl1pPr>
          </a:lstStyle>
          <a:p>
            <a:r>
              <a:rPr lang="fr-FR" altLang="fr-FR" dirty="0">
                <a:solidFill>
                  <a:srgbClr val="4D539D"/>
                </a:solidFill>
                <a:latin typeface="+mj-lt"/>
              </a:rPr>
              <a:t>Portée RFID   </a:t>
            </a:r>
            <a:endParaRPr lang="fr-FR" dirty="0"/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12EB5E3C-0E2E-42E4-5B65-45C8E88D0F78}"/>
              </a:ext>
            </a:extLst>
          </p:cNvPr>
          <p:cNvSpPr txBox="1"/>
          <p:nvPr/>
        </p:nvSpPr>
        <p:spPr>
          <a:xfrm>
            <a:off x="7676542" y="3545859"/>
            <a:ext cx="4382836" cy="64633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just">
              <a:defRPr/>
            </a:pPr>
            <a:r>
              <a:rPr lang="fr-FR" sz="1200" dirty="0">
                <a:solidFill>
                  <a:srgbClr val="59596B"/>
                </a:solidFill>
                <a:ea typeface="+mn-lt"/>
                <a:cs typeface="+mn-lt"/>
              </a:rPr>
              <a:t>Portée de lecture standard de 6m. Portée d'écriture standard de 3 m. Fréquences UE : 865 MHz à 868 MHz / US : 902 MHz to 928 MHz.</a:t>
            </a:r>
            <a:endParaRPr lang="en-US" sz="1200" dirty="0">
              <a:solidFill>
                <a:srgbClr val="59596B"/>
              </a:solidFill>
              <a:ea typeface="+mn-lt"/>
              <a:cs typeface="+mn-lt"/>
            </a:endParaRPr>
          </a:p>
        </p:txBody>
      </p:sp>
      <p:sp>
        <p:nvSpPr>
          <p:cNvPr id="38" name="ZoneTexte 37">
            <a:extLst>
              <a:ext uri="{FF2B5EF4-FFF2-40B4-BE49-F238E27FC236}">
                <a16:creationId xmlns:a16="http://schemas.microsoft.com/office/drawing/2014/main" id="{EEA03268-3B56-5E29-A4BA-2BC7BECB9F0D}"/>
              </a:ext>
            </a:extLst>
          </p:cNvPr>
          <p:cNvSpPr txBox="1"/>
          <p:nvPr/>
        </p:nvSpPr>
        <p:spPr>
          <a:xfrm>
            <a:off x="6293575" y="4298523"/>
            <a:ext cx="1349021" cy="461665"/>
          </a:xfrm>
          <a:prstGeom prst="rect">
            <a:avLst/>
          </a:prstGeom>
          <a:solidFill>
            <a:srgbClr val="F6D75F"/>
          </a:solidFill>
        </p:spPr>
        <p:txBody>
          <a:bodyPr wrap="square" lIns="91440" tIns="45720" rIns="91440" bIns="45720" rtlCol="0" anchor="t">
            <a:spAutoFit/>
          </a:bodyPr>
          <a:lstStyle>
            <a:defPPr>
              <a:defRPr lang="fr-FR"/>
            </a:defPPr>
            <a:lvl1pPr algn="ctr">
              <a:defRPr sz="1200" b="1">
                <a:solidFill>
                  <a:srgbClr val="3A5CA9"/>
                </a:solidFill>
                <a:latin typeface="Montserrat" pitchFamily="2" charset="77"/>
                <a:cs typeface="Arial"/>
              </a:defRPr>
            </a:lvl1pPr>
          </a:lstStyle>
          <a:p>
            <a:r>
              <a:rPr lang="fr-FR" altLang="fr-FR" dirty="0">
                <a:solidFill>
                  <a:srgbClr val="4D539D"/>
                </a:solidFill>
                <a:latin typeface="+mj-lt"/>
              </a:rPr>
              <a:t>Terminaux compatibles </a:t>
            </a:r>
            <a:endParaRPr lang="fr-FR" dirty="0"/>
          </a:p>
        </p:txBody>
      </p:sp>
      <p:sp>
        <p:nvSpPr>
          <p:cNvPr id="39" name="ZoneTexte 38">
            <a:extLst>
              <a:ext uri="{FF2B5EF4-FFF2-40B4-BE49-F238E27FC236}">
                <a16:creationId xmlns:a16="http://schemas.microsoft.com/office/drawing/2014/main" id="{5278218A-65CE-636D-CA91-A82152CAB521}"/>
              </a:ext>
            </a:extLst>
          </p:cNvPr>
          <p:cNvSpPr txBox="1"/>
          <p:nvPr/>
        </p:nvSpPr>
        <p:spPr>
          <a:xfrm>
            <a:off x="7676542" y="4325691"/>
            <a:ext cx="4382836" cy="46166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just">
              <a:defRPr/>
            </a:pPr>
            <a:r>
              <a:rPr lang="fr-FR" sz="1200" dirty="0">
                <a:solidFill>
                  <a:srgbClr val="59596B"/>
                </a:solidFill>
                <a:ea typeface="+mn-lt"/>
                <a:cs typeface="+mn-lt"/>
              </a:rPr>
              <a:t>CT30 XP, CT40 / XP, CT45 / XP, CT47, CT60 / XP, EDA51 / K, EDA52, EDA56, EDA57</a:t>
            </a:r>
            <a:endParaRPr lang="en-US" sz="1200" dirty="0">
              <a:solidFill>
                <a:srgbClr val="59596B"/>
              </a:solidFill>
              <a:ea typeface="+mn-lt"/>
              <a:cs typeface="+mn-lt"/>
            </a:endParaRPr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FF48C856-83F5-4C97-3C57-5CDD866041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48875" y="4740127"/>
            <a:ext cx="2344449" cy="1557558"/>
          </a:xfrm>
          <a:prstGeom prst="rect">
            <a:avLst/>
          </a:prstGeom>
        </p:spPr>
      </p:pic>
      <p:pic>
        <p:nvPicPr>
          <p:cNvPr id="13" name="Image 12">
            <a:extLst>
              <a:ext uri="{FF2B5EF4-FFF2-40B4-BE49-F238E27FC236}">
                <a16:creationId xmlns:a16="http://schemas.microsoft.com/office/drawing/2014/main" id="{4A701476-3FC8-CE45-A272-CE334E5196F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31385" y="4870764"/>
            <a:ext cx="2276666" cy="1512526"/>
          </a:xfrm>
          <a:prstGeom prst="rect">
            <a:avLst/>
          </a:prstGeom>
        </p:spPr>
      </p:pic>
      <p:pic>
        <p:nvPicPr>
          <p:cNvPr id="16" name="Image 15">
            <a:extLst>
              <a:ext uri="{FF2B5EF4-FFF2-40B4-BE49-F238E27FC236}">
                <a16:creationId xmlns:a16="http://schemas.microsoft.com/office/drawing/2014/main" id="{49473478-0ED0-096F-0AEB-F3E4FAC4172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03524" y="4951264"/>
            <a:ext cx="2342308" cy="13175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1588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>
            <a:extLst>
              <a:ext uri="{FF2B5EF4-FFF2-40B4-BE49-F238E27FC236}">
                <a16:creationId xmlns:a16="http://schemas.microsoft.com/office/drawing/2014/main" id="{3472908B-35F8-FF50-27A9-AD1D26371F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2350" dirty="0">
                <a:latin typeface="Arial"/>
                <a:cs typeface="Arial"/>
              </a:rPr>
              <a:t>Accessoires – </a:t>
            </a:r>
            <a:r>
              <a:rPr lang="en-US" sz="2350" dirty="0">
                <a:cs typeface="Arial"/>
              </a:rPr>
              <a:t>Terminal IH45 UHF RFID - Honeywell</a:t>
            </a:r>
            <a:endParaRPr lang="fr-FR" sz="2350" dirty="0">
              <a:latin typeface="Arial"/>
              <a:cs typeface="Arial"/>
            </a:endParaRPr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06B4DA37-2E43-8D6B-C612-BFDE9954DC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err="1"/>
              <a:t>Rayonnance</a:t>
            </a:r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26ADBF80-EE79-5B7C-E44D-CABDC68D33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F27BBA-4D83-4328-89D5-33DD4CE0FCA4}" type="slidenum">
              <a:rPr lang="fr-FR" smtClean="0"/>
              <a:pPr/>
              <a:t>4</a:t>
            </a:fld>
            <a:endParaRPr lang="fr-FR"/>
          </a:p>
        </p:txBody>
      </p:sp>
      <p:sp>
        <p:nvSpPr>
          <p:cNvPr id="7" name="Espace réservé du numéro de diapositive 2">
            <a:extLst>
              <a:ext uri="{FF2B5EF4-FFF2-40B4-BE49-F238E27FC236}">
                <a16:creationId xmlns:a16="http://schemas.microsoft.com/office/drawing/2014/main" id="{FA35DC1F-7FB8-A041-8368-F79E01C4B68E}"/>
              </a:ext>
            </a:extLst>
          </p:cNvPr>
          <p:cNvSpPr>
            <a:spLocks noGrp="1"/>
          </p:cNvSpPr>
          <p:nvPr/>
        </p:nvSpPr>
        <p:spPr>
          <a:xfrm>
            <a:off x="9358745" y="646553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67D925A-9F31-684B-94FD-95453C3524EA}" type="slidenum">
              <a:rPr lang="fr-FR" smtClean="0"/>
              <a:pPr/>
              <a:t>4</a:t>
            </a:fld>
            <a:endParaRPr lang="fr-FR"/>
          </a:p>
        </p:txBody>
      </p:sp>
      <p:sp>
        <p:nvSpPr>
          <p:cNvPr id="14" name="ZoneTexte 8">
            <a:extLst>
              <a:ext uri="{FF2B5EF4-FFF2-40B4-BE49-F238E27FC236}">
                <a16:creationId xmlns:a16="http://schemas.microsoft.com/office/drawing/2014/main" id="{E1B7B859-3B19-AA48-AC20-56D43EEB1EC8}"/>
              </a:ext>
            </a:extLst>
          </p:cNvPr>
          <p:cNvSpPr txBox="1"/>
          <p:nvPr/>
        </p:nvSpPr>
        <p:spPr>
          <a:xfrm>
            <a:off x="168189" y="761434"/>
            <a:ext cx="411013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altLang="fr-FR" sz="1600" b="1" dirty="0">
                <a:solidFill>
                  <a:srgbClr val="3A5CA9"/>
                </a:solidFill>
                <a:latin typeface="Montserrat" pitchFamily="2" charset="77"/>
                <a:cs typeface="Arial"/>
              </a:rPr>
              <a:t>2. Accessoires</a:t>
            </a:r>
            <a:endParaRPr lang="fr-FR" sz="1600" b="1" dirty="0">
              <a:solidFill>
                <a:srgbClr val="3A5CA9"/>
              </a:solidFill>
              <a:latin typeface="Montserrat" pitchFamily="2" charset="77"/>
            </a:endParaRP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DF6B2F14-7132-8E9F-C917-262CFEDF27F7}"/>
              </a:ext>
            </a:extLst>
          </p:cNvPr>
          <p:cNvSpPr txBox="1"/>
          <p:nvPr/>
        </p:nvSpPr>
        <p:spPr>
          <a:xfrm>
            <a:off x="329242" y="3915161"/>
            <a:ext cx="440646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b="1" dirty="0">
                <a:solidFill>
                  <a:srgbClr val="464C9C"/>
                </a:solidFill>
              </a:rPr>
              <a:t>Base de charge standard non amorcée</a:t>
            </a:r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id="{DA1517E3-E368-2202-660B-831C88D34C9A}"/>
              </a:ext>
            </a:extLst>
          </p:cNvPr>
          <p:cNvSpPr txBox="1"/>
          <p:nvPr/>
        </p:nvSpPr>
        <p:spPr>
          <a:xfrm>
            <a:off x="4570652" y="1000287"/>
            <a:ext cx="609734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b="1" dirty="0">
                <a:solidFill>
                  <a:srgbClr val="464C9C"/>
                </a:solidFill>
              </a:rPr>
              <a:t>Pack de batteries standard IH45 </a:t>
            </a:r>
          </a:p>
        </p:txBody>
      </p:sp>
      <p:sp>
        <p:nvSpPr>
          <p:cNvPr id="22" name="ZoneTexte 21">
            <a:extLst>
              <a:ext uri="{FF2B5EF4-FFF2-40B4-BE49-F238E27FC236}">
                <a16:creationId xmlns:a16="http://schemas.microsoft.com/office/drawing/2014/main" id="{22A5E79E-F0FB-53C0-2EEC-48FC0F42F4C8}"/>
              </a:ext>
            </a:extLst>
          </p:cNvPr>
          <p:cNvSpPr txBox="1"/>
          <p:nvPr/>
        </p:nvSpPr>
        <p:spPr>
          <a:xfrm>
            <a:off x="422632" y="1651029"/>
            <a:ext cx="359982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b="1" dirty="0">
                <a:solidFill>
                  <a:srgbClr val="464C9C"/>
                </a:solidFill>
              </a:rPr>
              <a:t>Support EDA51 non amorcé</a:t>
            </a:r>
          </a:p>
        </p:txBody>
      </p:sp>
      <p:sp>
        <p:nvSpPr>
          <p:cNvPr id="19" name="ZoneTexte 18">
            <a:extLst>
              <a:ext uri="{FF2B5EF4-FFF2-40B4-BE49-F238E27FC236}">
                <a16:creationId xmlns:a16="http://schemas.microsoft.com/office/drawing/2014/main" id="{A141750B-5344-D002-0488-953A48636197}"/>
              </a:ext>
            </a:extLst>
          </p:cNvPr>
          <p:cNvSpPr txBox="1"/>
          <p:nvPr/>
        </p:nvSpPr>
        <p:spPr>
          <a:xfrm>
            <a:off x="5587331" y="4239438"/>
            <a:ext cx="609467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b="1" dirty="0">
                <a:solidFill>
                  <a:srgbClr val="464C9C"/>
                </a:solidFill>
              </a:rPr>
              <a:t>Base domestique standard non amorcée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E619BE83-830B-F2AD-8C1E-611848E45E3F}"/>
              </a:ext>
            </a:extLst>
          </p:cNvPr>
          <p:cNvSpPr/>
          <p:nvPr/>
        </p:nvSpPr>
        <p:spPr>
          <a:xfrm>
            <a:off x="6400800" y="5784177"/>
            <a:ext cx="1683143" cy="3693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2" name="ZoneTexte 31">
            <a:extLst>
              <a:ext uri="{FF2B5EF4-FFF2-40B4-BE49-F238E27FC236}">
                <a16:creationId xmlns:a16="http://schemas.microsoft.com/office/drawing/2014/main" id="{BCE5BC3E-B5C6-3AFA-2159-A801E3EBC40C}"/>
              </a:ext>
            </a:extLst>
          </p:cNvPr>
          <p:cNvSpPr txBox="1"/>
          <p:nvPr/>
        </p:nvSpPr>
        <p:spPr>
          <a:xfrm>
            <a:off x="8634668" y="2076044"/>
            <a:ext cx="609734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b="1" dirty="0">
                <a:solidFill>
                  <a:srgbClr val="464C9C"/>
                </a:solidFill>
              </a:rPr>
              <a:t>Bandage pour poignet</a:t>
            </a: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4E3681B1-9765-2455-2B3F-342A4B22464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0203" y="2006205"/>
            <a:ext cx="2457450" cy="1066800"/>
          </a:xfrm>
          <a:prstGeom prst="rect">
            <a:avLst/>
          </a:prstGeom>
        </p:spPr>
      </p:pic>
      <p:pic>
        <p:nvPicPr>
          <p:cNvPr id="12" name="Image 11">
            <a:extLst>
              <a:ext uri="{FF2B5EF4-FFF2-40B4-BE49-F238E27FC236}">
                <a16:creationId xmlns:a16="http://schemas.microsoft.com/office/drawing/2014/main" id="{CAFD522B-8E5C-3E15-85FD-084A27EE325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69834" y="1736917"/>
            <a:ext cx="1419225" cy="1104900"/>
          </a:xfrm>
          <a:prstGeom prst="rect">
            <a:avLst/>
          </a:prstGeom>
        </p:spPr>
      </p:pic>
      <p:pic>
        <p:nvPicPr>
          <p:cNvPr id="15" name="Image 14">
            <a:extLst>
              <a:ext uri="{FF2B5EF4-FFF2-40B4-BE49-F238E27FC236}">
                <a16:creationId xmlns:a16="http://schemas.microsoft.com/office/drawing/2014/main" id="{7AB13E00-4B9A-3BA1-1DBE-A7B78A7D122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0559" y="4834907"/>
            <a:ext cx="2943225" cy="781050"/>
          </a:xfrm>
          <a:prstGeom prst="rect">
            <a:avLst/>
          </a:prstGeom>
        </p:spPr>
      </p:pic>
      <p:pic>
        <p:nvPicPr>
          <p:cNvPr id="21" name="Image 20">
            <a:extLst>
              <a:ext uri="{FF2B5EF4-FFF2-40B4-BE49-F238E27FC236}">
                <a16:creationId xmlns:a16="http://schemas.microsoft.com/office/drawing/2014/main" id="{54FBADE3-FC41-1C8F-964A-0619FE0F1BC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619326" y="4821623"/>
            <a:ext cx="1335251" cy="980760"/>
          </a:xfrm>
          <a:prstGeom prst="rect">
            <a:avLst/>
          </a:prstGeom>
        </p:spPr>
      </p:pic>
      <p:pic>
        <p:nvPicPr>
          <p:cNvPr id="24" name="Image 23">
            <a:extLst>
              <a:ext uri="{FF2B5EF4-FFF2-40B4-BE49-F238E27FC236}">
                <a16:creationId xmlns:a16="http://schemas.microsoft.com/office/drawing/2014/main" id="{FD89CA06-83E3-1C48-8DE2-D714269398D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667637" y="2746988"/>
            <a:ext cx="1562100" cy="809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8173084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Rayonnance">
      <a:dk1>
        <a:sysClr val="windowText" lastClr="000000"/>
      </a:dk1>
      <a:lt1>
        <a:sysClr val="window" lastClr="FFFFFF"/>
      </a:lt1>
      <a:dk2>
        <a:srgbClr val="4457A6"/>
      </a:dk2>
      <a:lt2>
        <a:srgbClr val="EFF2F6"/>
      </a:lt2>
      <a:accent1>
        <a:srgbClr val="4472C4"/>
      </a:accent1>
      <a:accent2>
        <a:srgbClr val="ED7D31"/>
      </a:accent2>
      <a:accent3>
        <a:srgbClr val="59596B"/>
      </a:accent3>
      <a:accent4>
        <a:srgbClr val="F6D468"/>
      </a:accent4>
      <a:accent5>
        <a:srgbClr val="E7F7FE"/>
      </a:accent5>
      <a:accent6>
        <a:srgbClr val="4D9D69"/>
      </a:accent6>
      <a:hlink>
        <a:srgbClr val="AE2831"/>
      </a:hlink>
      <a:folHlink>
        <a:srgbClr val="954F72"/>
      </a:folHlink>
    </a:clrScheme>
    <a:fontScheme name="Personnalisé 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onception personnalisé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bb1427ec-5bfd-414c-a303-0d69083edc57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72B66AD85D1A14DA8FFD6DA58C299AD" ma:contentTypeVersion="9" ma:contentTypeDescription="Create a new document." ma:contentTypeScope="" ma:versionID="0a87fdf29d51ccc82b85ecc834c990ff">
  <xsd:schema xmlns:xsd="http://www.w3.org/2001/XMLSchema" xmlns:xs="http://www.w3.org/2001/XMLSchema" xmlns:p="http://schemas.microsoft.com/office/2006/metadata/properties" xmlns:ns3="bb1427ec-5bfd-414c-a303-0d69083edc57" targetNamespace="http://schemas.microsoft.com/office/2006/metadata/properties" ma:root="true" ma:fieldsID="74ce0e289c819fa2339b177c6248a6c3" ns3:_="">
    <xsd:import namespace="bb1427ec-5bfd-414c-a303-0d69083edc57"/>
    <xsd:element name="properties">
      <xsd:complexType>
        <xsd:sequence>
          <xsd:element name="documentManagement">
            <xsd:complexType>
              <xsd:all>
                <xsd:element ref="ns3:MediaServiceDateTaken" minOccurs="0"/>
                <xsd:element ref="ns3:_activity" minOccurs="0"/>
                <xsd:element ref="ns3:MediaServiceMetadata" minOccurs="0"/>
                <xsd:element ref="ns3:MediaServiceFastMetadata" minOccurs="0"/>
                <xsd:element ref="ns3:MediaServiceSearchProperties" minOccurs="0"/>
                <xsd:element ref="ns3:MediaServiceSystemTags" minOccurs="0"/>
                <xsd:element ref="ns3:MediaServiceOCR" minOccurs="0"/>
                <xsd:element ref="ns3:MediaServiceGenerationTime" minOccurs="0"/>
                <xsd:element ref="ns3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b1427ec-5bfd-414c-a303-0d69083edc57" elementFormDefault="qualified">
    <xsd:import namespace="http://schemas.microsoft.com/office/2006/documentManagement/types"/>
    <xsd:import namespace="http://schemas.microsoft.com/office/infopath/2007/PartnerControls"/>
    <xsd:element name="MediaServiceDateTaken" ma:index="8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_activity" ma:index="9" nillable="true" ma:displayName="_activity" ma:hidden="true" ma:internalName="_activity">
      <xsd:simpleType>
        <xsd:restriction base="dms:Note"/>
      </xsd:simpleType>
    </xsd:element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2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SystemTags" ma:index="13" nillable="true" ma:displayName="MediaServiceSystemTags" ma:hidden="true" ma:internalName="MediaServiceSystemTags" ma:readOnly="true">
      <xsd:simpleType>
        <xsd:restriction base="dms:Note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82BF4BB2-99A4-4A21-B951-0C8D6EAE2EF9}">
  <ds:schemaRefs>
    <ds:schemaRef ds:uri="http://schemas.microsoft.com/office/2006/metadata/properties"/>
    <ds:schemaRef ds:uri="bb1427ec-5bfd-414c-a303-0d69083edc57"/>
    <ds:schemaRef ds:uri="http://www.w3.org/XML/1998/namespace"/>
    <ds:schemaRef ds:uri="http://purl.org/dc/terms/"/>
    <ds:schemaRef ds:uri="http://purl.org/dc/dcmitype/"/>
    <ds:schemaRef ds:uri="http://purl.org/dc/elements/1.1/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</ds:schemaRefs>
</ds:datastoreItem>
</file>

<file path=customXml/itemProps2.xml><?xml version="1.0" encoding="utf-8"?>
<ds:datastoreItem xmlns:ds="http://schemas.openxmlformats.org/officeDocument/2006/customXml" ds:itemID="{8AFF837A-BEFC-4F16-BCE6-18960CB0F23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b1427ec-5bfd-414c-a303-0d69083edc5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5405AF83-E401-4F8D-AA19-25562D87AC81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Terminal mobile MC3300 – Zebra</Template>
  <TotalTime>0</TotalTime>
  <Words>772</Words>
  <Application>Microsoft Office PowerPoint</Application>
  <PresentationFormat>Grand écran</PresentationFormat>
  <Paragraphs>58</Paragraphs>
  <Slides>4</Slides>
  <Notes>1</Notes>
  <HiddenSlides>0</HiddenSlides>
  <MMClips>0</MMClips>
  <ScaleCrop>false</ScaleCrop>
  <HeadingPairs>
    <vt:vector size="6" baseType="variant">
      <vt:variant>
        <vt:lpstr>Polices utilisées</vt:lpstr>
      </vt:variant>
      <vt:variant>
        <vt:i4>8</vt:i4>
      </vt:variant>
      <vt:variant>
        <vt:lpstr>Thème</vt:lpstr>
      </vt:variant>
      <vt:variant>
        <vt:i4>2</vt:i4>
      </vt:variant>
      <vt:variant>
        <vt:lpstr>Titres des diapositives</vt:lpstr>
      </vt:variant>
      <vt:variant>
        <vt:i4>4</vt:i4>
      </vt:variant>
    </vt:vector>
  </HeadingPairs>
  <TitlesOfParts>
    <vt:vector size="14" baseType="lpstr">
      <vt:lpstr>Aptos</vt:lpstr>
      <vt:lpstr>Aptos Display</vt:lpstr>
      <vt:lpstr>Arial</vt:lpstr>
      <vt:lpstr>Calibri</vt:lpstr>
      <vt:lpstr>Courier New</vt:lpstr>
      <vt:lpstr>Montserrat</vt:lpstr>
      <vt:lpstr>Roboto</vt:lpstr>
      <vt:lpstr>Wingdings</vt:lpstr>
      <vt:lpstr>Thème Office</vt:lpstr>
      <vt:lpstr>Conception personnalisée</vt:lpstr>
      <vt:lpstr>Terminal IH45 UHF RFID - Honeywell</vt:lpstr>
      <vt:lpstr>Terminal IH45 UHF RFID - Honeywell</vt:lpstr>
      <vt:lpstr>Présentation PowerPoint</vt:lpstr>
      <vt:lpstr>Accessoires – Terminal IH45 UHF RFID - Honeywell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Fiza Nawaz</dc:creator>
  <cp:lastModifiedBy>Fiza Nawaz</cp:lastModifiedBy>
  <cp:revision>7</cp:revision>
  <dcterms:created xsi:type="dcterms:W3CDTF">2026-05-26T14:19:33Z</dcterms:created>
  <dcterms:modified xsi:type="dcterms:W3CDTF">2026-05-27T11:55:55Z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0x010100972B66AD85D1A14DA8FFD6DA58C299AD</vt:lpwstr>
  </property>
  <property fmtid="{D5CDD505-2E9C-101B-9397-08002B2CF9AE}" pid="3" name="MediaServiceImageTags">
    <vt:lpwstr/>
  </property>
</Properties>
</file>